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3" r:id="rId57"/>
    <p:sldId id="314" r:id="rId58"/>
    <p:sldId id="315" r:id="rId59"/>
    <p:sldId id="316" r:id="rId60"/>
    <p:sldId id="317" r:id="rId61"/>
    <p:sldId id="311" r:id="rId62"/>
    <p:sldId id="319" r:id="rId63"/>
    <p:sldId id="318" r:id="rId64"/>
    <p:sldId id="320" r:id="rId65"/>
    <p:sldId id="321" r:id="rId66"/>
    <p:sldId id="322" r:id="rId67"/>
    <p:sldId id="323" r:id="rId68"/>
    <p:sldId id="324" r:id="rId69"/>
    <p:sldId id="325" r:id="rId70"/>
    <p:sldId id="326" r:id="rId71"/>
    <p:sldId id="312" r:id="rId72"/>
    <p:sldId id="327" r:id="rId73"/>
    <p:sldId id="332" r:id="rId74"/>
    <p:sldId id="333" r:id="rId75"/>
    <p:sldId id="328" r:id="rId76"/>
    <p:sldId id="334" r:id="rId77"/>
    <p:sldId id="329" r:id="rId78"/>
    <p:sldId id="331"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51" r:id="rId94"/>
    <p:sldId id="349" r:id="rId95"/>
    <p:sldId id="352" r:id="rId96"/>
    <p:sldId id="356" r:id="rId97"/>
    <p:sldId id="354" r:id="rId98"/>
    <p:sldId id="355" r:id="rId99"/>
    <p:sldId id="357" r:id="rId100"/>
    <p:sldId id="358" r:id="rId101"/>
    <p:sldId id="359" r:id="rId102"/>
    <p:sldId id="360" r:id="rId103"/>
    <p:sldId id="361" r:id="rId104"/>
    <p:sldId id="362" r:id="rId105"/>
    <p:sldId id="367" r:id="rId106"/>
    <p:sldId id="363" r:id="rId107"/>
    <p:sldId id="364" r:id="rId108"/>
    <p:sldId id="368" r:id="rId109"/>
    <p:sldId id="369" r:id="rId110"/>
    <p:sldId id="370" r:id="rId111"/>
    <p:sldId id="371" r:id="rId112"/>
    <p:sldId id="373" r:id="rId113"/>
    <p:sldId id="374" r:id="rId114"/>
    <p:sldId id="377" r:id="rId115"/>
    <p:sldId id="378" r:id="rId116"/>
    <p:sldId id="375" r:id="rId117"/>
    <p:sldId id="376" r:id="rId118"/>
    <p:sldId id="380" r:id="rId119"/>
    <p:sldId id="381" r:id="rId120"/>
    <p:sldId id="365" r:id="rId121"/>
    <p:sldId id="366" r:id="rId122"/>
    <p:sldId id="372" r:id="rId123"/>
    <p:sldId id="382" r:id="rId124"/>
    <p:sldId id="383" r:id="rId125"/>
    <p:sldId id="384" r:id="rId126"/>
    <p:sldId id="385" r:id="rId127"/>
    <p:sldId id="386" r:id="rId128"/>
    <p:sldId id="387" r:id="rId129"/>
    <p:sldId id="388" r:id="rId130"/>
    <p:sldId id="389" r:id="rId131"/>
    <p:sldId id="390" r:id="rId132"/>
    <p:sldId id="391" r:id="rId133"/>
    <p:sldId id="392" r:id="rId134"/>
    <p:sldId id="393" r:id="rId135"/>
    <p:sldId id="395" r:id="rId136"/>
    <p:sldId id="397" r:id="rId137"/>
    <p:sldId id="398" r:id="rId138"/>
    <p:sldId id="399" r:id="rId139"/>
    <p:sldId id="400" r:id="rId140"/>
    <p:sldId id="394" r:id="rId1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 Leonardo José Pinheiro" initials="PLJP" lastIdx="2" clrIdx="0">
    <p:extLst>
      <p:ext uri="{19B8F6BF-5375-455C-9EA6-DF929625EA0E}">
        <p15:presenceInfo xmlns:p15="http://schemas.microsoft.com/office/powerpoint/2012/main" userId="S-1-5-21-2126314595-1803975555-2363408109-11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70" d="100"/>
          <a:sy n="70" d="100"/>
        </p:scale>
        <p:origin x="738" y="66"/>
      </p:cViewPr>
      <p:guideLst/>
    </p:cSldViewPr>
  </p:slideViewPr>
  <p:outlineViewPr>
    <p:cViewPr>
      <p:scale>
        <a:sx n="33" d="100"/>
        <a:sy n="33" d="100"/>
      </p:scale>
      <p:origin x="0" y="-34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pt-BR"/>
              <a:t>Clique para editar o título Mestre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pt-BR"/>
              <a:t>Clique para editar o título Mestre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48A87A34-81AB-432B-8DAE-1953F412C126}" type="datetimeFigureOut">
              <a:rPr lang="en-US" dirty="0"/>
              <a:t>8/25/2019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1447191" y="2824269"/>
            <a:ext cx="4645152" cy="2644457"/>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6412362" y="2821491"/>
            <a:ext cx="4645152" cy="263737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pt-BR"/>
              <a:t>Clique para editar o título Mestre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48A87A34-81AB-432B-8DAE-1953F412C126}" type="datetimeFigureOut">
              <a:rPr lang="en-US" dirty="0"/>
              <a:t>8/25/2019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8/25/2019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8/25/2019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121.png"/></Relationships>
</file>

<file path=ppt/slides/_rels/slide13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B95375E-EE72-4B24-AA1E-15FD686995FB}"/>
              </a:ext>
            </a:extLst>
          </p:cNvPr>
          <p:cNvSpPr>
            <a:spLocks noGrp="1"/>
          </p:cNvSpPr>
          <p:nvPr>
            <p:ph type="ctrTitle"/>
          </p:nvPr>
        </p:nvSpPr>
        <p:spPr>
          <a:xfrm>
            <a:off x="4585252" y="802298"/>
            <a:ext cx="6469600" cy="2541431"/>
          </a:xfrm>
        </p:spPr>
        <p:txBody>
          <a:bodyPr>
            <a:normAutofit fontScale="90000"/>
          </a:bodyPr>
          <a:lstStyle/>
          <a:p>
            <a:r>
              <a:rPr lang="pt-BR" dirty="0"/>
              <a:t>Ministério e celebração da palavra</a:t>
            </a:r>
          </a:p>
        </p:txBody>
      </p:sp>
      <p:sp>
        <p:nvSpPr>
          <p:cNvPr id="3" name="Subtítulo 2">
            <a:extLst>
              <a:ext uri="{FF2B5EF4-FFF2-40B4-BE49-F238E27FC236}">
                <a16:creationId xmlns="" xmlns:a16="http://schemas.microsoft.com/office/drawing/2014/main" id="{A0DFE80C-EB41-4281-86DC-6C8B02DBF3AA}"/>
              </a:ext>
            </a:extLst>
          </p:cNvPr>
          <p:cNvSpPr>
            <a:spLocks noGrp="1"/>
          </p:cNvSpPr>
          <p:nvPr>
            <p:ph type="subTitle" idx="1"/>
          </p:nvPr>
        </p:nvSpPr>
        <p:spPr>
          <a:xfrm>
            <a:off x="5446643" y="3812345"/>
            <a:ext cx="5608209" cy="2243357"/>
          </a:xfrm>
        </p:spPr>
        <p:txBody>
          <a:bodyPr>
            <a:normAutofit fontScale="92500"/>
          </a:bodyPr>
          <a:lstStyle/>
          <a:p>
            <a:pPr algn="r"/>
            <a:r>
              <a:rPr lang="pt-BR" sz="3200" dirty="0"/>
              <a:t>Documentos da </a:t>
            </a:r>
            <a:r>
              <a:rPr lang="pt-BR" sz="3200" dirty="0" err="1"/>
              <a:t>cnbb</a:t>
            </a:r>
            <a:r>
              <a:rPr lang="pt-BR" sz="3200" dirty="0"/>
              <a:t> 108</a:t>
            </a:r>
          </a:p>
          <a:p>
            <a:pPr algn="r"/>
            <a:endParaRPr lang="pt-BR" sz="1100" dirty="0"/>
          </a:p>
          <a:p>
            <a:pPr algn="r"/>
            <a:endParaRPr lang="pt-BR" sz="1100" dirty="0"/>
          </a:p>
          <a:p>
            <a:pPr algn="r"/>
            <a:r>
              <a:rPr lang="pt-BR" sz="1500" dirty="0">
                <a:latin typeface="Times New Roman" panose="02020603050405020304" pitchFamily="18" charset="0"/>
                <a:cs typeface="Times New Roman" panose="02020603050405020304" pitchFamily="18" charset="0"/>
              </a:rPr>
              <a:t>Pe. Leonardo </a:t>
            </a:r>
            <a:r>
              <a:rPr lang="pt-BR" sz="1500" dirty="0" err="1">
                <a:latin typeface="Times New Roman" panose="02020603050405020304" pitchFamily="18" charset="0"/>
                <a:cs typeface="Times New Roman" panose="02020603050405020304" pitchFamily="18" charset="0"/>
              </a:rPr>
              <a:t>josé</a:t>
            </a:r>
            <a:r>
              <a:rPr lang="pt-BR" sz="1500" dirty="0">
                <a:latin typeface="Times New Roman" panose="02020603050405020304" pitchFamily="18" charset="0"/>
                <a:cs typeface="Times New Roman" panose="02020603050405020304" pitchFamily="18" charset="0"/>
              </a:rPr>
              <a:t> De Souza pinheiro</a:t>
            </a:r>
          </a:p>
          <a:p>
            <a:pPr algn="r"/>
            <a:r>
              <a:rPr lang="pt-BR" sz="1500" dirty="0">
                <a:latin typeface="Times New Roman" panose="02020603050405020304" pitchFamily="18" charset="0"/>
                <a:cs typeface="Times New Roman" panose="02020603050405020304" pitchFamily="18" charset="0"/>
              </a:rPr>
              <a:t>Assessor da Comissão Episcopal para liturgia da CNBB</a:t>
            </a:r>
          </a:p>
          <a:p>
            <a:pPr algn="r"/>
            <a:endParaRPr lang="pt-BR" sz="1500" dirty="0"/>
          </a:p>
          <a:p>
            <a:pPr algn="r"/>
            <a:endParaRPr lang="pt-BR" sz="3200" dirty="0"/>
          </a:p>
        </p:txBody>
      </p:sp>
      <p:pic>
        <p:nvPicPr>
          <p:cNvPr id="5" name="Imagem 4">
            <a:extLst>
              <a:ext uri="{FF2B5EF4-FFF2-40B4-BE49-F238E27FC236}">
                <a16:creationId xmlns="" xmlns:a16="http://schemas.microsoft.com/office/drawing/2014/main" id="{A194DE9A-B946-445D-998E-EEE4482D7B65}"/>
              </a:ext>
            </a:extLst>
          </p:cNvPr>
          <p:cNvPicPr>
            <a:picLocks noChangeAspect="1"/>
          </p:cNvPicPr>
          <p:nvPr/>
        </p:nvPicPr>
        <p:blipFill>
          <a:blip r:embed="rId2"/>
          <a:stretch>
            <a:fillRect/>
          </a:stretch>
        </p:blipFill>
        <p:spPr>
          <a:xfrm>
            <a:off x="0" y="1118813"/>
            <a:ext cx="3101009" cy="4449832"/>
          </a:xfrm>
          <a:prstGeom prst="rect">
            <a:avLst/>
          </a:prstGeom>
        </p:spPr>
      </p:pic>
    </p:spTree>
    <p:extLst>
      <p:ext uri="{BB962C8B-B14F-4D97-AF65-F5344CB8AC3E}">
        <p14:creationId xmlns:p14="http://schemas.microsoft.com/office/powerpoint/2010/main" val="3509702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a:extLst>
              <a:ext uri="{FF2B5EF4-FFF2-40B4-BE49-F238E27FC236}">
                <a16:creationId xmlns="" xmlns:a16="http://schemas.microsoft.com/office/drawing/2014/main" id="{9206DD25-955F-4CA9-AC8D-1ADDE116ECE3}"/>
              </a:ext>
            </a:extLst>
          </p:cNvPr>
          <p:cNvPicPr>
            <a:picLocks noGrp="1" noChangeAspect="1"/>
          </p:cNvPicPr>
          <p:nvPr>
            <p:ph idx="1"/>
          </p:nvPr>
        </p:nvPicPr>
        <p:blipFill>
          <a:blip r:embed="rId2"/>
          <a:stretch>
            <a:fillRect/>
          </a:stretch>
        </p:blipFill>
        <p:spPr>
          <a:xfrm>
            <a:off x="5482729" y="1782894"/>
            <a:ext cx="6612556" cy="4069265"/>
          </a:xfrm>
          <a:prstGeom prst="rect">
            <a:avLst/>
          </a:prstGeom>
        </p:spPr>
      </p:pic>
      <p:sp>
        <p:nvSpPr>
          <p:cNvPr id="11" name="Balão de Pensamento: Nuvem 10">
            <a:extLst>
              <a:ext uri="{FF2B5EF4-FFF2-40B4-BE49-F238E27FC236}">
                <a16:creationId xmlns="" xmlns:a16="http://schemas.microsoft.com/office/drawing/2014/main" id="{347316D4-1550-4514-AA20-71D72756D46A}"/>
              </a:ext>
            </a:extLst>
          </p:cNvPr>
          <p:cNvSpPr/>
          <p:nvPr/>
        </p:nvSpPr>
        <p:spPr>
          <a:xfrm>
            <a:off x="0" y="0"/>
            <a:ext cx="6541477" cy="3497395"/>
          </a:xfrm>
          <a:prstGeom prst="cloudCallout">
            <a:avLst>
              <a:gd name="adj1" fmla="val 69489"/>
              <a:gd name="adj2" fmla="val 16552"/>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pt-BR" sz="3200" dirty="0">
                <a:ln w="0"/>
                <a:solidFill>
                  <a:schemeClr val="tx1"/>
                </a:solidFill>
                <a:effectLst>
                  <a:outerShdw blurRad="38100" dist="19050" dir="2700000" algn="tl" rotWithShape="0">
                    <a:schemeClr val="dk1">
                      <a:alpha val="40000"/>
                    </a:schemeClr>
                  </a:outerShdw>
                </a:effectLst>
              </a:rPr>
              <a:t>        </a:t>
            </a:r>
            <a:r>
              <a:rPr lang="pt-BR" sz="32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Mas.... </a:t>
            </a:r>
            <a:r>
              <a:rPr lang="pt-BR" sz="3200" dirty="0" err="1">
                <a:ln w="0"/>
                <a:solidFill>
                  <a:schemeClr val="tx1"/>
                </a:solidFill>
                <a:effectLst>
                  <a:outerShdw blurRad="38100" dist="19050" dir="2700000" algn="tl" rotWithShape="0">
                    <a:schemeClr val="dk1">
                      <a:alpha val="40000"/>
                    </a:schemeClr>
                  </a:outerShdw>
                </a:effectLst>
                <a:latin typeface="Arial Black" panose="020B0A04020102020204" pitchFamily="34" charset="0"/>
              </a:rPr>
              <a:t>Peraí</a:t>
            </a:r>
            <a:r>
              <a:rPr lang="pt-BR" sz="32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a:t>
            </a:r>
          </a:p>
          <a:p>
            <a:pPr algn="ctr"/>
            <a:r>
              <a:rPr lang="pt-BR" sz="32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A pregação não é ‘coisa’ de padre?</a:t>
            </a:r>
          </a:p>
          <a:p>
            <a:pPr algn="ctr"/>
            <a:r>
              <a:rPr lang="pt-BR" sz="32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Um leigo pode pregar!???</a:t>
            </a:r>
          </a:p>
        </p:txBody>
      </p:sp>
    </p:spTree>
    <p:extLst>
      <p:ext uri="{BB962C8B-B14F-4D97-AF65-F5344CB8AC3E}">
        <p14:creationId xmlns:p14="http://schemas.microsoft.com/office/powerpoint/2010/main" val="32813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AF089FB-A954-455A-8635-007F0258160E}"/>
              </a:ext>
            </a:extLst>
          </p:cNvPr>
          <p:cNvSpPr>
            <a:spLocks noGrp="1"/>
          </p:cNvSpPr>
          <p:nvPr>
            <p:ph type="title"/>
          </p:nvPr>
        </p:nvSpPr>
        <p:spPr/>
        <p:txBody>
          <a:bodyPr/>
          <a:lstStyle/>
          <a:p>
            <a:endParaRPr lang="pt-BR"/>
          </a:p>
        </p:txBody>
      </p:sp>
      <p:pic>
        <p:nvPicPr>
          <p:cNvPr id="4" name="Imagem 3">
            <a:extLst>
              <a:ext uri="{FF2B5EF4-FFF2-40B4-BE49-F238E27FC236}">
                <a16:creationId xmlns="" xmlns:a16="http://schemas.microsoft.com/office/drawing/2014/main" id="{AA6FB72C-23EB-40D8-B889-65F2B307307F}"/>
              </a:ext>
            </a:extLst>
          </p:cNvPr>
          <p:cNvPicPr>
            <a:picLocks noChangeAspect="1"/>
          </p:cNvPicPr>
          <p:nvPr/>
        </p:nvPicPr>
        <p:blipFill>
          <a:blip r:embed="rId2"/>
          <a:stretch>
            <a:fillRect/>
          </a:stretch>
        </p:blipFill>
        <p:spPr>
          <a:xfrm>
            <a:off x="-47288" y="-1"/>
            <a:ext cx="12239288" cy="6175717"/>
          </a:xfrm>
          <a:prstGeom prst="rect">
            <a:avLst/>
          </a:prstGeom>
        </p:spPr>
      </p:pic>
      <p:sp>
        <p:nvSpPr>
          <p:cNvPr id="5" name="CaixaDeTexto 4">
            <a:extLst>
              <a:ext uri="{FF2B5EF4-FFF2-40B4-BE49-F238E27FC236}">
                <a16:creationId xmlns="" xmlns:a16="http://schemas.microsoft.com/office/drawing/2014/main" id="{ACA3C47D-2829-4519-AF2A-F4B163BB9BB6}"/>
              </a:ext>
            </a:extLst>
          </p:cNvPr>
          <p:cNvSpPr txBox="1"/>
          <p:nvPr/>
        </p:nvSpPr>
        <p:spPr>
          <a:xfrm>
            <a:off x="2588455" y="5667884"/>
            <a:ext cx="6907237" cy="1015663"/>
          </a:xfrm>
          <a:prstGeom prst="rect">
            <a:avLst/>
          </a:prstGeom>
          <a:noFill/>
        </p:spPr>
        <p:txBody>
          <a:bodyPr wrap="square" rtlCol="0">
            <a:spAutoFit/>
          </a:bodyPr>
          <a:lstStyle/>
          <a:p>
            <a:pPr algn="ctr"/>
            <a:r>
              <a:rPr lang="pt-BR" sz="6000" dirty="0"/>
              <a:t>Coleta Fraterna</a:t>
            </a:r>
          </a:p>
        </p:txBody>
      </p:sp>
    </p:spTree>
    <p:extLst>
      <p:ext uri="{BB962C8B-B14F-4D97-AF65-F5344CB8AC3E}">
        <p14:creationId xmlns:p14="http://schemas.microsoft.com/office/powerpoint/2010/main" val="27840106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AE09BD2-8724-4391-AB98-840BF0626CEB}"/>
              </a:ext>
            </a:extLst>
          </p:cNvPr>
          <p:cNvSpPr>
            <a:spLocks noGrp="1"/>
          </p:cNvSpPr>
          <p:nvPr>
            <p:ph type="title"/>
          </p:nvPr>
        </p:nvSpPr>
        <p:spPr>
          <a:xfrm>
            <a:off x="1451579" y="804519"/>
            <a:ext cx="6679547" cy="1049235"/>
          </a:xfrm>
        </p:spPr>
        <p:txBody>
          <a:bodyPr/>
          <a:lstStyle/>
          <a:p>
            <a:pPr algn="ctr"/>
            <a:r>
              <a:rPr lang="pt-BR" sz="4000" b="1" dirty="0"/>
              <a:t>Coleta fraterna </a:t>
            </a:r>
            <a:r>
              <a:rPr lang="pt-BR" sz="2800" b="1" dirty="0"/>
              <a:t>(81)</a:t>
            </a:r>
          </a:p>
        </p:txBody>
      </p:sp>
      <p:sp>
        <p:nvSpPr>
          <p:cNvPr id="3" name="Retângulo 2">
            <a:extLst>
              <a:ext uri="{FF2B5EF4-FFF2-40B4-BE49-F238E27FC236}">
                <a16:creationId xmlns="" xmlns:a16="http://schemas.microsoft.com/office/drawing/2014/main" id="{C683D4A0-C2EF-4C07-9BA4-A7A38B9C9DF2}"/>
              </a:ext>
            </a:extLst>
          </p:cNvPr>
          <p:cNvSpPr/>
          <p:nvPr/>
        </p:nvSpPr>
        <p:spPr>
          <a:xfrm>
            <a:off x="689317" y="2135108"/>
            <a:ext cx="10464011" cy="4031873"/>
          </a:xfrm>
          <a:prstGeom prst="rect">
            <a:avLst/>
          </a:prstGeom>
        </p:spPr>
        <p:txBody>
          <a:bodyPr wrap="square">
            <a:spAutoFit/>
          </a:bodyPr>
          <a:lstStyle/>
          <a:p>
            <a:pPr algn="just"/>
            <a:r>
              <a:rPr lang="pt-BR" sz="3200" dirty="0">
                <a:latin typeface="PalatinoLinotype-Roman"/>
              </a:rPr>
              <a:t>Após a oração dos fiéis, pode-se fazer uma coleta como expressão de </a:t>
            </a:r>
            <a:r>
              <a:rPr lang="pt-BR" sz="3200" dirty="0">
                <a:solidFill>
                  <a:srgbClr val="FF0000"/>
                </a:solidFill>
                <a:latin typeface="PalatinoLinotype-Roman"/>
              </a:rPr>
              <a:t>agradecimento a Deus</a:t>
            </a:r>
            <a:r>
              <a:rPr lang="pt-BR" sz="3200" dirty="0">
                <a:latin typeface="PalatinoLinotype-Roman"/>
              </a:rPr>
              <a:t> pelos dons recebidos, bem como de </a:t>
            </a:r>
            <a:r>
              <a:rPr lang="pt-BR" sz="3200" dirty="0">
                <a:solidFill>
                  <a:srgbClr val="FF0000"/>
                </a:solidFill>
                <a:latin typeface="PalatinoLinotype-Roman"/>
              </a:rPr>
              <a:t>corresponsabilidade pela manutenção da comunidade</a:t>
            </a:r>
            <a:r>
              <a:rPr lang="pt-BR" sz="3200" dirty="0">
                <a:latin typeface="PalatinoLinotype-Roman"/>
              </a:rPr>
              <a:t> e de seus servidores e como gesto de </a:t>
            </a:r>
            <a:r>
              <a:rPr lang="pt-BR" sz="3200" dirty="0">
                <a:solidFill>
                  <a:srgbClr val="FF0000"/>
                </a:solidFill>
                <a:latin typeface="PalatinoLinotype-Roman"/>
              </a:rPr>
              <a:t>partilha com os irmãos necessitados </a:t>
            </a:r>
            <a:r>
              <a:rPr lang="pt-BR" sz="3200" dirty="0">
                <a:latin typeface="PalatinoLinotype-Roman"/>
              </a:rPr>
              <a:t>(Doc. 52, n. 82). Neste momento, são mais oportunos cantos de partilha, e não de apresentação das oferendas, em consonância com a ação ritual.</a:t>
            </a:r>
            <a:endParaRPr lang="pt-BR" dirty="0"/>
          </a:p>
        </p:txBody>
      </p:sp>
      <p:pic>
        <p:nvPicPr>
          <p:cNvPr id="4" name="Imagem 3">
            <a:extLst>
              <a:ext uri="{FF2B5EF4-FFF2-40B4-BE49-F238E27FC236}">
                <a16:creationId xmlns="" xmlns:a16="http://schemas.microsoft.com/office/drawing/2014/main" id="{B1A94203-DAC7-45F3-867B-BB28E7667896}"/>
              </a:ext>
            </a:extLst>
          </p:cNvPr>
          <p:cNvPicPr>
            <a:picLocks noChangeAspect="1"/>
          </p:cNvPicPr>
          <p:nvPr/>
        </p:nvPicPr>
        <p:blipFill>
          <a:blip r:embed="rId2"/>
          <a:stretch>
            <a:fillRect/>
          </a:stretch>
        </p:blipFill>
        <p:spPr>
          <a:xfrm>
            <a:off x="8384345" y="0"/>
            <a:ext cx="3807655" cy="2122903"/>
          </a:xfrm>
          <a:prstGeom prst="rect">
            <a:avLst/>
          </a:prstGeom>
        </p:spPr>
      </p:pic>
    </p:spTree>
    <p:extLst>
      <p:ext uri="{BB962C8B-B14F-4D97-AF65-F5344CB8AC3E}">
        <p14:creationId xmlns:p14="http://schemas.microsoft.com/office/powerpoint/2010/main" val="23983582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29A2AE9-4D95-4F6A-80C0-94BF9F84B122}"/>
              </a:ext>
            </a:extLst>
          </p:cNvPr>
          <p:cNvSpPr>
            <a:spLocks noGrp="1"/>
          </p:cNvSpPr>
          <p:nvPr>
            <p:ph type="title"/>
          </p:nvPr>
        </p:nvSpPr>
        <p:spPr/>
        <p:txBody>
          <a:bodyPr/>
          <a:lstStyle/>
          <a:p>
            <a:endParaRPr lang="pt-BR" dirty="0"/>
          </a:p>
        </p:txBody>
      </p:sp>
      <p:pic>
        <p:nvPicPr>
          <p:cNvPr id="3" name="Imagem 2">
            <a:extLst>
              <a:ext uri="{FF2B5EF4-FFF2-40B4-BE49-F238E27FC236}">
                <a16:creationId xmlns="" xmlns:a16="http://schemas.microsoft.com/office/drawing/2014/main" id="{FC7BC3E1-435D-4CAF-8079-C034D258B326}"/>
              </a:ext>
            </a:extLst>
          </p:cNvPr>
          <p:cNvPicPr>
            <a:picLocks noChangeAspect="1"/>
          </p:cNvPicPr>
          <p:nvPr/>
        </p:nvPicPr>
        <p:blipFill>
          <a:blip r:embed="rId2"/>
          <a:stretch>
            <a:fillRect/>
          </a:stretch>
        </p:blipFill>
        <p:spPr>
          <a:xfrm>
            <a:off x="0" y="-18511"/>
            <a:ext cx="12191999" cy="6292701"/>
          </a:xfrm>
          <a:prstGeom prst="rect">
            <a:avLst/>
          </a:prstGeom>
        </p:spPr>
      </p:pic>
      <p:sp>
        <p:nvSpPr>
          <p:cNvPr id="4" name="CaixaDeTexto 3">
            <a:extLst>
              <a:ext uri="{FF2B5EF4-FFF2-40B4-BE49-F238E27FC236}">
                <a16:creationId xmlns="" xmlns:a16="http://schemas.microsoft.com/office/drawing/2014/main" id="{323FBF0E-9333-4207-A93D-8D656BC10811}"/>
              </a:ext>
            </a:extLst>
          </p:cNvPr>
          <p:cNvSpPr txBox="1"/>
          <p:nvPr/>
        </p:nvSpPr>
        <p:spPr>
          <a:xfrm>
            <a:off x="3305908" y="5369357"/>
            <a:ext cx="6400800" cy="769441"/>
          </a:xfrm>
          <a:prstGeom prst="rect">
            <a:avLst/>
          </a:prstGeom>
          <a:noFill/>
        </p:spPr>
        <p:txBody>
          <a:bodyPr wrap="square" rtlCol="0">
            <a:spAutoFit/>
          </a:bodyPr>
          <a:lstStyle/>
          <a:p>
            <a:r>
              <a:rPr lang="pt-BR" sz="4400" dirty="0">
                <a:solidFill>
                  <a:schemeClr val="bg1"/>
                </a:solidFill>
              </a:rPr>
              <a:t>Louvor e Ação de Graças</a:t>
            </a:r>
          </a:p>
        </p:txBody>
      </p:sp>
    </p:spTree>
    <p:extLst>
      <p:ext uri="{BB962C8B-B14F-4D97-AF65-F5344CB8AC3E}">
        <p14:creationId xmlns:p14="http://schemas.microsoft.com/office/powerpoint/2010/main" val="22615169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883D8DF-E557-4320-AD51-19D0B0D551F6}"/>
              </a:ext>
            </a:extLst>
          </p:cNvPr>
          <p:cNvSpPr>
            <a:spLocks noGrp="1"/>
          </p:cNvSpPr>
          <p:nvPr>
            <p:ph type="title"/>
          </p:nvPr>
        </p:nvSpPr>
        <p:spPr>
          <a:xfrm>
            <a:off x="1915813" y="1268753"/>
            <a:ext cx="9211731" cy="1049235"/>
          </a:xfrm>
        </p:spPr>
        <p:txBody>
          <a:bodyPr>
            <a:normAutofit fontScale="90000"/>
          </a:bodyPr>
          <a:lstStyle/>
          <a:p>
            <a:r>
              <a:rPr lang="pt-BR" sz="4400" b="1" dirty="0"/>
              <a:t>Louvor e Ação de Graças </a:t>
            </a:r>
            <a:r>
              <a:rPr lang="pt-BR" sz="2800" b="1" dirty="0"/>
              <a:t>(82-87)</a:t>
            </a:r>
          </a:p>
        </p:txBody>
      </p:sp>
      <p:sp>
        <p:nvSpPr>
          <p:cNvPr id="3" name="Retângulo 2">
            <a:extLst>
              <a:ext uri="{FF2B5EF4-FFF2-40B4-BE49-F238E27FC236}">
                <a16:creationId xmlns="" xmlns:a16="http://schemas.microsoft.com/office/drawing/2014/main" id="{B69EA539-57C7-4DCB-A522-A3C14B4237CF}"/>
              </a:ext>
            </a:extLst>
          </p:cNvPr>
          <p:cNvSpPr/>
          <p:nvPr/>
        </p:nvSpPr>
        <p:spPr>
          <a:xfrm>
            <a:off x="759654" y="2036634"/>
            <a:ext cx="5336346" cy="3754874"/>
          </a:xfrm>
          <a:prstGeom prst="rect">
            <a:avLst/>
          </a:prstGeom>
        </p:spPr>
        <p:txBody>
          <a:bodyPr wrap="square">
            <a:spAutoFit/>
          </a:bodyPr>
          <a:lstStyle/>
          <a:p>
            <a:pPr algn="just"/>
            <a:r>
              <a:rPr lang="pt-BR" sz="3400" dirty="0">
                <a:latin typeface="PalatinoLinotype-Roman"/>
              </a:rPr>
              <a:t>Um dos elementos importantes do Rito da CP</a:t>
            </a:r>
            <a:r>
              <a:rPr lang="pt-BR" sz="3400" dirty="0" smtClean="0">
                <a:latin typeface="PalatinoLinotype-Roman"/>
              </a:rPr>
              <a:t>.</a:t>
            </a:r>
          </a:p>
          <a:p>
            <a:pPr algn="just"/>
            <a:endParaRPr lang="pt-BR" sz="3400" dirty="0">
              <a:latin typeface="PalatinoLinotype-Roman"/>
            </a:endParaRPr>
          </a:p>
          <a:p>
            <a:pPr algn="just"/>
            <a:r>
              <a:rPr lang="pt-BR" sz="3400" dirty="0">
                <a:latin typeface="PalatinoLinotype-Roman"/>
              </a:rPr>
              <a:t>A comunidade reconhece a ação salvadora de Deus, realizada por Jesus e canta seus louvores.</a:t>
            </a:r>
            <a:endParaRPr lang="pt-BR" sz="3400" dirty="0"/>
          </a:p>
        </p:txBody>
      </p:sp>
      <p:pic>
        <p:nvPicPr>
          <p:cNvPr id="4" name="Imagem 3">
            <a:extLst>
              <a:ext uri="{FF2B5EF4-FFF2-40B4-BE49-F238E27FC236}">
                <a16:creationId xmlns="" xmlns:a16="http://schemas.microsoft.com/office/drawing/2014/main" id="{DE8E04F4-6DA3-4632-A006-56A82529E490}"/>
              </a:ext>
            </a:extLst>
          </p:cNvPr>
          <p:cNvPicPr>
            <a:picLocks noChangeAspect="1"/>
          </p:cNvPicPr>
          <p:nvPr/>
        </p:nvPicPr>
        <p:blipFill>
          <a:blip r:embed="rId2"/>
          <a:stretch>
            <a:fillRect/>
          </a:stretch>
        </p:blipFill>
        <p:spPr>
          <a:xfrm>
            <a:off x="6597749" y="2139314"/>
            <a:ext cx="5076576" cy="3802532"/>
          </a:xfrm>
          <a:prstGeom prst="rect">
            <a:avLst/>
          </a:prstGeom>
        </p:spPr>
      </p:pic>
    </p:spTree>
    <p:extLst>
      <p:ext uri="{BB962C8B-B14F-4D97-AF65-F5344CB8AC3E}">
        <p14:creationId xmlns:p14="http://schemas.microsoft.com/office/powerpoint/2010/main" val="85576789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9E99787-6495-401F-9028-C17E1FB94A51}"/>
              </a:ext>
            </a:extLst>
          </p:cNvPr>
          <p:cNvSpPr>
            <a:spLocks noGrp="1"/>
          </p:cNvSpPr>
          <p:nvPr>
            <p:ph type="title"/>
          </p:nvPr>
        </p:nvSpPr>
        <p:spPr>
          <a:xfrm>
            <a:off x="1465647" y="1212482"/>
            <a:ext cx="9603275" cy="1049235"/>
          </a:xfrm>
        </p:spPr>
        <p:txBody>
          <a:bodyPr>
            <a:normAutofit/>
          </a:bodyPr>
          <a:lstStyle/>
          <a:p>
            <a:r>
              <a:rPr lang="pt-BR" sz="4000" b="1" dirty="0"/>
              <a:t>Orientações...</a:t>
            </a:r>
          </a:p>
        </p:txBody>
      </p:sp>
      <p:sp>
        <p:nvSpPr>
          <p:cNvPr id="3" name="Retângulo 2">
            <a:extLst>
              <a:ext uri="{FF2B5EF4-FFF2-40B4-BE49-F238E27FC236}">
                <a16:creationId xmlns="" xmlns:a16="http://schemas.microsoft.com/office/drawing/2014/main" id="{94B2377F-C500-4608-AAC0-54FB4EC94AA9}"/>
              </a:ext>
            </a:extLst>
          </p:cNvPr>
          <p:cNvSpPr/>
          <p:nvPr/>
        </p:nvSpPr>
        <p:spPr>
          <a:xfrm>
            <a:off x="478301" y="2069181"/>
            <a:ext cx="11169747" cy="3539430"/>
          </a:xfrm>
          <a:prstGeom prst="rect">
            <a:avLst/>
          </a:prstGeom>
        </p:spPr>
        <p:txBody>
          <a:bodyPr wrap="square">
            <a:spAutoFit/>
          </a:bodyPr>
          <a:lstStyle/>
          <a:p>
            <a:pPr marL="457200" indent="-457200" algn="just">
              <a:buFont typeface="Arial" panose="020B0604020202020204" pitchFamily="34" charset="0"/>
              <a:buChar char="•"/>
            </a:pPr>
            <a:r>
              <a:rPr lang="pt-BR" sz="2800" dirty="0">
                <a:latin typeface="PalatinoLinotype-Roman"/>
              </a:rPr>
              <a:t>Recomenda-se que esse momento de louvor esteja associado com os tempos e as festas do ano litúrgico ou com as leituras bíblicas proclamadas.</a:t>
            </a:r>
          </a:p>
          <a:p>
            <a:pPr marL="457200" indent="-457200" algn="just">
              <a:buFont typeface="Arial" panose="020B0604020202020204" pitchFamily="34" charset="0"/>
              <a:buChar char="•"/>
            </a:pPr>
            <a:r>
              <a:rPr lang="pt-BR" sz="2800" dirty="0"/>
              <a:t>O momento do louvor e da ação de graças pode realizar- se através de salmos, hinos, cânticos, orações em forma de ladainha, benditos, louvações e outras expressões orantes inspiradas na piedade popular, ou ainda, orações preparadas pela equipe de liturgia, de acordo com o mistério celebrado.</a:t>
            </a:r>
          </a:p>
        </p:txBody>
      </p:sp>
    </p:spTree>
    <p:extLst>
      <p:ext uri="{BB962C8B-B14F-4D97-AF65-F5344CB8AC3E}">
        <p14:creationId xmlns:p14="http://schemas.microsoft.com/office/powerpoint/2010/main" val="6266233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3A777F7-A2D0-4459-84FA-87AB2BB4E08F}"/>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730F0DAE-3138-46FB-93F8-844E46299F2F}"/>
              </a:ext>
            </a:extLst>
          </p:cNvPr>
          <p:cNvPicPr>
            <a:picLocks noChangeAspect="1"/>
          </p:cNvPicPr>
          <p:nvPr/>
        </p:nvPicPr>
        <p:blipFill>
          <a:blip r:embed="rId2"/>
          <a:stretch>
            <a:fillRect/>
          </a:stretch>
        </p:blipFill>
        <p:spPr>
          <a:xfrm>
            <a:off x="4920826" y="1816394"/>
            <a:ext cx="6626926" cy="4237087"/>
          </a:xfrm>
          <a:prstGeom prst="rect">
            <a:avLst/>
          </a:prstGeom>
        </p:spPr>
      </p:pic>
      <p:sp>
        <p:nvSpPr>
          <p:cNvPr id="4" name="Balão de Fala: Oval 3">
            <a:extLst>
              <a:ext uri="{FF2B5EF4-FFF2-40B4-BE49-F238E27FC236}">
                <a16:creationId xmlns="" xmlns:a16="http://schemas.microsoft.com/office/drawing/2014/main" id="{54D52C54-BA6B-4F98-902B-02B24D919ADD}"/>
              </a:ext>
            </a:extLst>
          </p:cNvPr>
          <p:cNvSpPr/>
          <p:nvPr/>
        </p:nvSpPr>
        <p:spPr>
          <a:xfrm>
            <a:off x="745588" y="393895"/>
            <a:ext cx="4508822" cy="2611219"/>
          </a:xfrm>
          <a:prstGeom prst="wedgeEllipseCallout">
            <a:avLst>
              <a:gd name="adj1" fmla="val 84936"/>
              <a:gd name="adj2" fmla="val 984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chemeClr val="tx1"/>
                </a:solidFill>
                <a:latin typeface="Times New Roman" panose="02020603050405020304" pitchFamily="18" charset="0"/>
                <a:cs typeface="Times New Roman" panose="02020603050405020304" pitchFamily="18" charset="0"/>
              </a:rPr>
              <a:t>Não  é muito mais fácil rezar uma das Orações Eucarísticas?!!! </a:t>
            </a:r>
          </a:p>
        </p:txBody>
      </p:sp>
    </p:spTree>
    <p:extLst>
      <p:ext uri="{BB962C8B-B14F-4D97-AF65-F5344CB8AC3E}">
        <p14:creationId xmlns:p14="http://schemas.microsoft.com/office/powerpoint/2010/main" val="241887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FFC8337-C93C-40B7-9C9F-B41C34E4581F}"/>
              </a:ext>
            </a:extLst>
          </p:cNvPr>
          <p:cNvSpPr>
            <a:spLocks noGrp="1"/>
          </p:cNvSpPr>
          <p:nvPr>
            <p:ph type="title"/>
          </p:nvPr>
        </p:nvSpPr>
        <p:spPr/>
        <p:txBody>
          <a:bodyPr/>
          <a:lstStyle/>
          <a:p>
            <a:endParaRPr lang="pt-BR" dirty="0"/>
          </a:p>
        </p:txBody>
      </p:sp>
      <p:sp>
        <p:nvSpPr>
          <p:cNvPr id="3" name="Retângulo 2">
            <a:extLst>
              <a:ext uri="{FF2B5EF4-FFF2-40B4-BE49-F238E27FC236}">
                <a16:creationId xmlns="" xmlns:a16="http://schemas.microsoft.com/office/drawing/2014/main" id="{2BD7B3EB-D8BD-4FFC-BDD8-91E673ADC58B}"/>
              </a:ext>
            </a:extLst>
          </p:cNvPr>
          <p:cNvSpPr/>
          <p:nvPr/>
        </p:nvSpPr>
        <p:spPr>
          <a:xfrm>
            <a:off x="811237" y="2332112"/>
            <a:ext cx="6096000" cy="3170099"/>
          </a:xfrm>
          <a:prstGeom prst="rect">
            <a:avLst/>
          </a:prstGeom>
        </p:spPr>
        <p:txBody>
          <a:bodyPr>
            <a:spAutoFit/>
          </a:bodyPr>
          <a:lstStyle/>
          <a:p>
            <a:pPr algn="just"/>
            <a:r>
              <a:rPr lang="pt-BR" sz="4000" dirty="0"/>
              <a:t>Esse momento não deve ter, de modo algum, a forma da Oração Eucarística.</a:t>
            </a:r>
          </a:p>
          <a:p>
            <a:pPr algn="just"/>
            <a:r>
              <a:rPr lang="pt-BR" sz="4000" dirty="0"/>
              <a:t>                       </a:t>
            </a:r>
            <a:r>
              <a:rPr lang="pt-BR" sz="2800" dirty="0" smtClean="0"/>
              <a:t>(</a:t>
            </a:r>
            <a:r>
              <a:rPr lang="pt-BR" sz="2800" dirty="0"/>
              <a:t>Doc. 52, n. 86)</a:t>
            </a:r>
          </a:p>
        </p:txBody>
      </p:sp>
      <p:pic>
        <p:nvPicPr>
          <p:cNvPr id="4" name="Imagem 3">
            <a:extLst>
              <a:ext uri="{FF2B5EF4-FFF2-40B4-BE49-F238E27FC236}">
                <a16:creationId xmlns="" xmlns:a16="http://schemas.microsoft.com/office/drawing/2014/main" id="{F0CC6DA6-C1CE-42D4-A348-AE875255AE2E}"/>
              </a:ext>
            </a:extLst>
          </p:cNvPr>
          <p:cNvPicPr>
            <a:picLocks noChangeAspect="1"/>
          </p:cNvPicPr>
          <p:nvPr/>
        </p:nvPicPr>
        <p:blipFill>
          <a:blip r:embed="rId2"/>
          <a:stretch>
            <a:fillRect/>
          </a:stretch>
        </p:blipFill>
        <p:spPr>
          <a:xfrm>
            <a:off x="7284720" y="2080260"/>
            <a:ext cx="4572000" cy="3429000"/>
          </a:xfrm>
          <a:prstGeom prst="rect">
            <a:avLst/>
          </a:prstGeom>
        </p:spPr>
      </p:pic>
      <p:sp>
        <p:nvSpPr>
          <p:cNvPr id="6" name="Retângulo 5">
            <a:extLst>
              <a:ext uri="{FF2B5EF4-FFF2-40B4-BE49-F238E27FC236}">
                <a16:creationId xmlns="" xmlns:a16="http://schemas.microsoft.com/office/drawing/2014/main" id="{173EDF61-C40B-4FAA-84AE-CE2A1A023889}"/>
              </a:ext>
            </a:extLst>
          </p:cNvPr>
          <p:cNvSpPr/>
          <p:nvPr/>
        </p:nvSpPr>
        <p:spPr>
          <a:xfrm>
            <a:off x="8154306" y="-127165"/>
            <a:ext cx="2832827" cy="6447919"/>
          </a:xfrm>
          <a:prstGeom prst="rect">
            <a:avLst/>
          </a:prstGeom>
        </p:spPr>
        <p:txBody>
          <a:bodyPr wrap="none">
            <a:spAutoFit/>
          </a:bodyPr>
          <a:lstStyle/>
          <a:p>
            <a:r>
              <a:rPr lang="pt-BR" sz="41300" dirty="0">
                <a:solidFill>
                  <a:srgbClr val="FF0000"/>
                </a:solidFill>
              </a:rPr>
              <a:t>x</a:t>
            </a:r>
          </a:p>
        </p:txBody>
      </p:sp>
      <p:sp>
        <p:nvSpPr>
          <p:cNvPr id="7" name="CaixaDeTexto 6"/>
          <p:cNvSpPr txBox="1"/>
          <p:nvPr/>
        </p:nvSpPr>
        <p:spPr>
          <a:xfrm>
            <a:off x="7178426" y="410081"/>
            <a:ext cx="1574277" cy="6447919"/>
          </a:xfrm>
          <a:prstGeom prst="rect">
            <a:avLst/>
          </a:prstGeom>
          <a:noFill/>
        </p:spPr>
        <p:txBody>
          <a:bodyPr wrap="square" rtlCol="0">
            <a:spAutoFit/>
          </a:bodyPr>
          <a:lstStyle/>
          <a:p>
            <a:r>
              <a:rPr lang="pt-BR" sz="41200" dirty="0">
                <a:solidFill>
                  <a:srgbClr val="FF0000"/>
                </a:solidFill>
              </a:rPr>
              <a:t>O</a:t>
            </a:r>
          </a:p>
        </p:txBody>
      </p:sp>
    </p:spTree>
    <p:extLst>
      <p:ext uri="{BB962C8B-B14F-4D97-AF65-F5344CB8AC3E}">
        <p14:creationId xmlns:p14="http://schemas.microsoft.com/office/powerpoint/2010/main" val="125578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891F8762-9F71-469E-B9BB-CBD8FE5FE739}"/>
              </a:ext>
            </a:extLst>
          </p:cNvPr>
          <p:cNvPicPr>
            <a:picLocks noChangeAspect="1"/>
          </p:cNvPicPr>
          <p:nvPr/>
        </p:nvPicPr>
        <p:blipFill>
          <a:blip r:embed="rId2"/>
          <a:stretch>
            <a:fillRect/>
          </a:stretch>
        </p:blipFill>
        <p:spPr>
          <a:xfrm>
            <a:off x="1" y="0"/>
            <a:ext cx="12191999" cy="6379405"/>
          </a:xfrm>
          <a:prstGeom prst="rect">
            <a:avLst/>
          </a:prstGeom>
        </p:spPr>
      </p:pic>
      <p:sp>
        <p:nvSpPr>
          <p:cNvPr id="5" name="Balão de Fala: Oval 4">
            <a:extLst>
              <a:ext uri="{FF2B5EF4-FFF2-40B4-BE49-F238E27FC236}">
                <a16:creationId xmlns="" xmlns:a16="http://schemas.microsoft.com/office/drawing/2014/main" id="{FCF45ECE-7B27-4A22-B7D7-BDC33741507E}"/>
              </a:ext>
            </a:extLst>
          </p:cNvPr>
          <p:cNvSpPr/>
          <p:nvPr/>
        </p:nvSpPr>
        <p:spPr>
          <a:xfrm>
            <a:off x="351692" y="1"/>
            <a:ext cx="4991690" cy="3429000"/>
          </a:xfrm>
          <a:prstGeom prst="wedgeEllipseCallout">
            <a:avLst>
              <a:gd name="adj1" fmla="val 85870"/>
              <a:gd name="adj2" fmla="val 98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C00000"/>
              </a:solidFill>
            </a:endParaRPr>
          </a:p>
          <a:p>
            <a:pPr algn="ctr"/>
            <a:r>
              <a:rPr lang="pt-BR" sz="2800" dirty="0">
                <a:solidFill>
                  <a:srgbClr val="C00000"/>
                </a:solidFill>
                <a:latin typeface="Times New Roman" panose="02020603050405020304" pitchFamily="18" charset="0"/>
                <a:cs typeface="Times New Roman" panose="02020603050405020304" pitchFamily="18" charset="0"/>
              </a:rPr>
              <a:t>Proclamemos a bondade de Deus e exaltemos a sua misericórdia,</a:t>
            </a:r>
          </a:p>
          <a:p>
            <a:pPr algn="ctr"/>
            <a:r>
              <a:rPr lang="pt-BR" sz="2800" dirty="0">
                <a:solidFill>
                  <a:srgbClr val="C00000"/>
                </a:solidFill>
                <a:latin typeface="Times New Roman" panose="02020603050405020304" pitchFamily="18" charset="0"/>
                <a:cs typeface="Times New Roman" panose="02020603050405020304" pitchFamily="18" charset="0"/>
              </a:rPr>
              <a:t>manifestada nas palavras de salvação que escutamos!</a:t>
            </a:r>
          </a:p>
          <a:p>
            <a:endParaRPr lang="pt-BR" b="1" dirty="0">
              <a:solidFill>
                <a:srgbClr val="C00000"/>
              </a:solidFill>
            </a:endParaRPr>
          </a:p>
        </p:txBody>
      </p:sp>
    </p:spTree>
    <p:extLst>
      <p:ext uri="{BB962C8B-B14F-4D97-AF65-F5344CB8AC3E}">
        <p14:creationId xmlns:p14="http://schemas.microsoft.com/office/powerpoint/2010/main" val="243403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E0F5FA-43A1-4F9F-8F88-1091CF2D40A1}"/>
              </a:ext>
            </a:extLst>
          </p:cNvPr>
          <p:cNvSpPr>
            <a:spLocks noGrp="1"/>
          </p:cNvSpPr>
          <p:nvPr>
            <p:ph type="title"/>
          </p:nvPr>
        </p:nvSpPr>
        <p:spPr>
          <a:xfrm>
            <a:off x="1428084" y="1330389"/>
            <a:ext cx="9774439" cy="1049235"/>
          </a:xfrm>
        </p:spPr>
        <p:txBody>
          <a:bodyPr>
            <a:normAutofit/>
          </a:bodyPr>
          <a:lstStyle/>
          <a:p>
            <a:r>
              <a:rPr lang="pt-BR" sz="3000" b="1" dirty="0"/>
              <a:t>São tantos motivos para louvar o senhor!!!</a:t>
            </a:r>
          </a:p>
        </p:txBody>
      </p:sp>
      <p:sp>
        <p:nvSpPr>
          <p:cNvPr id="3" name="Retângulo 2">
            <a:extLst>
              <a:ext uri="{FF2B5EF4-FFF2-40B4-BE49-F238E27FC236}">
                <a16:creationId xmlns="" xmlns:a16="http://schemas.microsoft.com/office/drawing/2014/main" id="{DF9976F5-9B50-468D-A70B-09E4422BD24F}"/>
              </a:ext>
            </a:extLst>
          </p:cNvPr>
          <p:cNvSpPr/>
          <p:nvPr/>
        </p:nvSpPr>
        <p:spPr>
          <a:xfrm>
            <a:off x="304580" y="1941626"/>
            <a:ext cx="7601241" cy="3785652"/>
          </a:xfrm>
          <a:prstGeom prst="rect">
            <a:avLst/>
          </a:prstGeom>
        </p:spPr>
        <p:txBody>
          <a:bodyPr wrap="square">
            <a:spAutoFit/>
          </a:bodyPr>
          <a:lstStyle/>
          <a:p>
            <a:pPr algn="just"/>
            <a:r>
              <a:rPr lang="pt-BR" sz="3000" dirty="0">
                <a:latin typeface="PalatinoLinotype-Roman"/>
              </a:rPr>
              <a:t>Esses motivos que também podem ser apresentados espontaneamente pelos membros da assembleia estejam situados entre o convite e a fórmula usada para o louvor e a ação de graças. Os Hinários da CNBB oferecem uma variedade de </a:t>
            </a:r>
            <a:r>
              <a:rPr lang="pt-BR" sz="3000" i="1" dirty="0">
                <a:latin typeface="PalatinoLinotype-Italic"/>
              </a:rPr>
              <a:t>louvações </a:t>
            </a:r>
            <a:r>
              <a:rPr lang="pt-BR" sz="3000" dirty="0">
                <a:latin typeface="PalatinoLinotype-Roman"/>
              </a:rPr>
              <a:t>que podem ser utilizadas nesse momento da Celebração da Palavra.</a:t>
            </a:r>
            <a:endParaRPr lang="pt-BR" sz="3000" dirty="0"/>
          </a:p>
        </p:txBody>
      </p:sp>
      <p:pic>
        <p:nvPicPr>
          <p:cNvPr id="4" name="Imagem 3">
            <a:extLst>
              <a:ext uri="{FF2B5EF4-FFF2-40B4-BE49-F238E27FC236}">
                <a16:creationId xmlns="" xmlns:a16="http://schemas.microsoft.com/office/drawing/2014/main" id="{3F2EB597-3AFB-48A9-9C44-4C85B936C78D}"/>
              </a:ext>
            </a:extLst>
          </p:cNvPr>
          <p:cNvPicPr>
            <a:picLocks noChangeAspect="1"/>
          </p:cNvPicPr>
          <p:nvPr/>
        </p:nvPicPr>
        <p:blipFill>
          <a:blip r:embed="rId2"/>
          <a:stretch>
            <a:fillRect/>
          </a:stretch>
        </p:blipFill>
        <p:spPr>
          <a:xfrm>
            <a:off x="8060787" y="2310051"/>
            <a:ext cx="4013535" cy="3295022"/>
          </a:xfrm>
          <a:prstGeom prst="rect">
            <a:avLst/>
          </a:prstGeom>
        </p:spPr>
      </p:pic>
    </p:spTree>
    <p:extLst>
      <p:ext uri="{BB962C8B-B14F-4D97-AF65-F5344CB8AC3E}">
        <p14:creationId xmlns:p14="http://schemas.microsoft.com/office/powerpoint/2010/main" val="28033709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17E583C-1BB5-4AEB-8956-6829C63768F9}"/>
              </a:ext>
            </a:extLst>
          </p:cNvPr>
          <p:cNvSpPr>
            <a:spLocks noGrp="1"/>
          </p:cNvSpPr>
          <p:nvPr>
            <p:ph type="title"/>
          </p:nvPr>
        </p:nvSpPr>
        <p:spPr>
          <a:xfrm>
            <a:off x="2242755" y="748249"/>
            <a:ext cx="7706489" cy="1049235"/>
          </a:xfrm>
        </p:spPr>
        <p:txBody>
          <a:bodyPr>
            <a:noAutofit/>
          </a:bodyPr>
          <a:lstStyle/>
          <a:p>
            <a:pPr algn="ctr"/>
            <a:r>
              <a:rPr lang="pt-BR" sz="4000" b="1" dirty="0"/>
              <a:t>Compromisso entre deus e a comunidade</a:t>
            </a:r>
          </a:p>
        </p:txBody>
      </p:sp>
      <p:sp>
        <p:nvSpPr>
          <p:cNvPr id="3" name="Retângulo 2">
            <a:extLst>
              <a:ext uri="{FF2B5EF4-FFF2-40B4-BE49-F238E27FC236}">
                <a16:creationId xmlns="" xmlns:a16="http://schemas.microsoft.com/office/drawing/2014/main" id="{C2B781BC-DD7B-4FA4-906C-AD7103A92DC3}"/>
              </a:ext>
            </a:extLst>
          </p:cNvPr>
          <p:cNvSpPr/>
          <p:nvPr/>
        </p:nvSpPr>
        <p:spPr>
          <a:xfrm>
            <a:off x="267287" y="2007552"/>
            <a:ext cx="8440616" cy="3754874"/>
          </a:xfrm>
          <a:prstGeom prst="rect">
            <a:avLst/>
          </a:prstGeom>
        </p:spPr>
        <p:txBody>
          <a:bodyPr wrap="square">
            <a:spAutoFit/>
          </a:bodyPr>
          <a:lstStyle/>
          <a:p>
            <a:pPr algn="just"/>
            <a:r>
              <a:rPr lang="pt-BR" sz="3400" dirty="0">
                <a:latin typeface="PalatinoLinotype-Roman"/>
              </a:rPr>
              <a:t>Essa ação pode ser realizada de diversos modos: a saudação da paz que expressa a fraternidade e a comunhão entre irmãos e irmãs; a renovação da aliança nupcial entre os esposos; a entrega de um ícone ou imagem, de uma Bíblia ou uma cruz em ocasiões especiais, etc.</a:t>
            </a:r>
            <a:endParaRPr lang="pt-BR" sz="3400" dirty="0"/>
          </a:p>
        </p:txBody>
      </p:sp>
      <p:pic>
        <p:nvPicPr>
          <p:cNvPr id="4" name="Imagem 3">
            <a:extLst>
              <a:ext uri="{FF2B5EF4-FFF2-40B4-BE49-F238E27FC236}">
                <a16:creationId xmlns="" xmlns:a16="http://schemas.microsoft.com/office/drawing/2014/main" id="{3FDD6419-5476-45A2-8F72-A2171AA9C5BD}"/>
              </a:ext>
            </a:extLst>
          </p:cNvPr>
          <p:cNvPicPr>
            <a:picLocks noChangeAspect="1"/>
          </p:cNvPicPr>
          <p:nvPr/>
        </p:nvPicPr>
        <p:blipFill>
          <a:blip r:embed="rId2"/>
          <a:stretch>
            <a:fillRect/>
          </a:stretch>
        </p:blipFill>
        <p:spPr>
          <a:xfrm>
            <a:off x="8914813" y="2236763"/>
            <a:ext cx="3009900" cy="3123027"/>
          </a:xfrm>
          <a:prstGeom prst="rect">
            <a:avLst/>
          </a:prstGeom>
        </p:spPr>
      </p:pic>
    </p:spTree>
    <p:extLst>
      <p:ext uri="{BB962C8B-B14F-4D97-AF65-F5344CB8AC3E}">
        <p14:creationId xmlns:p14="http://schemas.microsoft.com/office/powerpoint/2010/main" val="2872739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B447B18-008E-4CAA-800B-77C2C8230F7E}"/>
              </a:ext>
            </a:extLst>
          </p:cNvPr>
          <p:cNvSpPr>
            <a:spLocks noGrp="1"/>
          </p:cNvSpPr>
          <p:nvPr>
            <p:ph type="title"/>
          </p:nvPr>
        </p:nvSpPr>
        <p:spPr>
          <a:xfrm>
            <a:off x="5176910" y="1142143"/>
            <a:ext cx="2996419" cy="1049235"/>
          </a:xfrm>
        </p:spPr>
        <p:txBody>
          <a:bodyPr/>
          <a:lstStyle/>
          <a:p>
            <a:r>
              <a:rPr lang="pt-BR" dirty="0" err="1"/>
              <a:t>Cân</a:t>
            </a:r>
            <a:r>
              <a:rPr lang="pt-BR" dirty="0"/>
              <a:t> 759</a:t>
            </a:r>
          </a:p>
        </p:txBody>
      </p:sp>
      <p:sp>
        <p:nvSpPr>
          <p:cNvPr id="3" name="Espaço Reservado para Conteúdo 2">
            <a:extLst>
              <a:ext uri="{FF2B5EF4-FFF2-40B4-BE49-F238E27FC236}">
                <a16:creationId xmlns="" xmlns:a16="http://schemas.microsoft.com/office/drawing/2014/main" id="{0421889E-5E6B-4620-9B83-E51F60FEFBAD}"/>
              </a:ext>
            </a:extLst>
          </p:cNvPr>
          <p:cNvSpPr>
            <a:spLocks noGrp="1"/>
          </p:cNvSpPr>
          <p:nvPr>
            <p:ph idx="1"/>
          </p:nvPr>
        </p:nvSpPr>
        <p:spPr>
          <a:xfrm>
            <a:off x="4839287" y="2015732"/>
            <a:ext cx="6443002" cy="3977105"/>
          </a:xfrm>
        </p:spPr>
        <p:txBody>
          <a:bodyPr>
            <a:normAutofit fontScale="70000" lnSpcReduction="20000"/>
          </a:bodyPr>
          <a:lstStyle/>
          <a:p>
            <a:pPr marL="0" indent="0" algn="just">
              <a:buNone/>
            </a:pPr>
            <a:r>
              <a:rPr lang="pt-BR" sz="4000" dirty="0"/>
              <a:t>“Em virtude do Batismo e da Confirmação, os fiéis leigos são testemunhas da mensagem evangélica, mediante a palavra e o exemplo de vida cristã; podem também ser chamados a cooperar com o bispo e os presbíteros no exercício do ministério da palavra”. </a:t>
            </a:r>
            <a:r>
              <a:rPr lang="pt-BR" sz="4000" b="1" dirty="0"/>
              <a:t>(3)</a:t>
            </a:r>
          </a:p>
          <a:p>
            <a:pPr marL="0" indent="0">
              <a:buNone/>
            </a:pPr>
            <a:endParaRPr lang="pt-BR" dirty="0"/>
          </a:p>
          <a:p>
            <a:endParaRPr lang="pt-BR" dirty="0"/>
          </a:p>
        </p:txBody>
      </p:sp>
      <p:pic>
        <p:nvPicPr>
          <p:cNvPr id="4" name="Imagem 3">
            <a:extLst>
              <a:ext uri="{FF2B5EF4-FFF2-40B4-BE49-F238E27FC236}">
                <a16:creationId xmlns="" xmlns:a16="http://schemas.microsoft.com/office/drawing/2014/main" id="{87B05E07-DCE1-4B70-B8A8-5AAA246EB9F4}"/>
              </a:ext>
            </a:extLst>
          </p:cNvPr>
          <p:cNvPicPr>
            <a:picLocks noChangeAspect="1"/>
          </p:cNvPicPr>
          <p:nvPr/>
        </p:nvPicPr>
        <p:blipFill>
          <a:blip r:embed="rId2"/>
          <a:stretch>
            <a:fillRect/>
          </a:stretch>
        </p:blipFill>
        <p:spPr>
          <a:xfrm>
            <a:off x="-1" y="804519"/>
            <a:ext cx="4726745" cy="4892895"/>
          </a:xfrm>
          <a:prstGeom prst="rect">
            <a:avLst/>
          </a:prstGeom>
        </p:spPr>
      </p:pic>
    </p:spTree>
    <p:extLst>
      <p:ext uri="{BB962C8B-B14F-4D97-AF65-F5344CB8AC3E}">
        <p14:creationId xmlns:p14="http://schemas.microsoft.com/office/powerpoint/2010/main" val="54731350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3FDEB2A-0682-4027-A175-DB9249708ECB}"/>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2415C685-5F31-4023-956E-4315D734F9CA}"/>
              </a:ext>
            </a:extLst>
          </p:cNvPr>
          <p:cNvPicPr>
            <a:picLocks noChangeAspect="1"/>
          </p:cNvPicPr>
          <p:nvPr/>
        </p:nvPicPr>
        <p:blipFill>
          <a:blip r:embed="rId2"/>
          <a:stretch>
            <a:fillRect/>
          </a:stretch>
        </p:blipFill>
        <p:spPr>
          <a:xfrm>
            <a:off x="0" y="0"/>
            <a:ext cx="12192000" cy="6231988"/>
          </a:xfrm>
          <a:prstGeom prst="rect">
            <a:avLst/>
          </a:prstGeom>
        </p:spPr>
      </p:pic>
      <p:sp>
        <p:nvSpPr>
          <p:cNvPr id="4" name="CaixaDeTexto 3">
            <a:extLst>
              <a:ext uri="{FF2B5EF4-FFF2-40B4-BE49-F238E27FC236}">
                <a16:creationId xmlns="" xmlns:a16="http://schemas.microsoft.com/office/drawing/2014/main" id="{558BEB25-4E03-4650-B5D7-E0CB6E05A73E}"/>
              </a:ext>
            </a:extLst>
          </p:cNvPr>
          <p:cNvSpPr txBox="1"/>
          <p:nvPr/>
        </p:nvSpPr>
        <p:spPr>
          <a:xfrm>
            <a:off x="386987" y="5413811"/>
            <a:ext cx="7286431" cy="830997"/>
          </a:xfrm>
          <a:prstGeom prst="rect">
            <a:avLst/>
          </a:prstGeom>
          <a:noFill/>
        </p:spPr>
        <p:txBody>
          <a:bodyPr wrap="square" rtlCol="0">
            <a:spAutoFit/>
          </a:bodyPr>
          <a:lstStyle/>
          <a:p>
            <a:r>
              <a:rPr lang="pt-BR" sz="4800" dirty="0">
                <a:solidFill>
                  <a:schemeClr val="bg1"/>
                </a:solidFill>
              </a:rPr>
              <a:t>Comunhão Eucarística</a:t>
            </a:r>
          </a:p>
        </p:txBody>
      </p:sp>
    </p:spTree>
    <p:extLst>
      <p:ext uri="{BB962C8B-B14F-4D97-AF65-F5344CB8AC3E}">
        <p14:creationId xmlns:p14="http://schemas.microsoft.com/office/powerpoint/2010/main" val="261365934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763982-1D2E-4AF5-A000-F43DA394EA63}"/>
              </a:ext>
            </a:extLst>
          </p:cNvPr>
          <p:cNvSpPr>
            <a:spLocks noGrp="1"/>
          </p:cNvSpPr>
          <p:nvPr>
            <p:ph type="title"/>
          </p:nvPr>
        </p:nvSpPr>
        <p:spPr>
          <a:xfrm>
            <a:off x="1423443" y="1254686"/>
            <a:ext cx="9603275" cy="1049235"/>
          </a:xfrm>
        </p:spPr>
        <p:txBody>
          <a:bodyPr/>
          <a:lstStyle/>
          <a:p>
            <a:r>
              <a:rPr lang="pt-BR" sz="4000" b="1" dirty="0"/>
              <a:t>Comunhão eucarística </a:t>
            </a:r>
            <a:r>
              <a:rPr lang="pt-BR" sz="2800" b="1" dirty="0"/>
              <a:t>(88-97)</a:t>
            </a:r>
          </a:p>
        </p:txBody>
      </p:sp>
      <p:sp>
        <p:nvSpPr>
          <p:cNvPr id="3" name="Retângulo 2">
            <a:extLst>
              <a:ext uri="{FF2B5EF4-FFF2-40B4-BE49-F238E27FC236}">
                <a16:creationId xmlns="" xmlns:a16="http://schemas.microsoft.com/office/drawing/2014/main" id="{EE8D3406-DB36-4FD8-8AA8-D7376437782C}"/>
              </a:ext>
            </a:extLst>
          </p:cNvPr>
          <p:cNvSpPr/>
          <p:nvPr/>
        </p:nvSpPr>
        <p:spPr>
          <a:xfrm>
            <a:off x="1341643" y="2071194"/>
            <a:ext cx="9880209" cy="3970318"/>
          </a:xfrm>
          <a:prstGeom prst="rect">
            <a:avLst/>
          </a:prstGeom>
        </p:spPr>
        <p:txBody>
          <a:bodyPr wrap="square">
            <a:spAutoFit/>
          </a:bodyPr>
          <a:lstStyle/>
          <a:p>
            <a:pPr algn="just"/>
            <a:r>
              <a:rPr lang="pt-BR" sz="3600" dirty="0">
                <a:latin typeface="PalatinoLinotype-Roman"/>
              </a:rPr>
              <a:t>A CP nos conduz ao mistério de Cristo. Em si mesma, ela é uma celebração litúrgica, legítima e completa e possibilita também celebrar a páscoa semanal, no Dia do Senhor, onde não é possível celebrar a Eucaristia. A Igreja permite que na CP, especialmente no Dia do Senhor, seja distribuída a Comunhão Eucarística.</a:t>
            </a:r>
            <a:endParaRPr lang="pt-BR" sz="3600" dirty="0"/>
          </a:p>
        </p:txBody>
      </p:sp>
    </p:spTree>
    <p:extLst>
      <p:ext uri="{BB962C8B-B14F-4D97-AF65-F5344CB8AC3E}">
        <p14:creationId xmlns:p14="http://schemas.microsoft.com/office/powerpoint/2010/main" val="339687178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EFF160C-BCE4-4CD1-BA64-038FEB696426}"/>
              </a:ext>
            </a:extLst>
          </p:cNvPr>
          <p:cNvSpPr>
            <a:spLocks noGrp="1"/>
          </p:cNvSpPr>
          <p:nvPr>
            <p:ph type="title"/>
          </p:nvPr>
        </p:nvSpPr>
        <p:spPr>
          <a:xfrm>
            <a:off x="1395308" y="1240617"/>
            <a:ext cx="9603275" cy="1049235"/>
          </a:xfrm>
        </p:spPr>
        <p:txBody>
          <a:bodyPr>
            <a:normAutofit/>
          </a:bodyPr>
          <a:lstStyle/>
          <a:p>
            <a:pPr algn="ctr"/>
            <a:r>
              <a:rPr lang="pt-BR" sz="4000" b="1" dirty="0"/>
              <a:t>Rito da comunhão</a:t>
            </a:r>
          </a:p>
        </p:txBody>
      </p:sp>
      <p:sp>
        <p:nvSpPr>
          <p:cNvPr id="3" name="Retângulo 2">
            <a:extLst>
              <a:ext uri="{FF2B5EF4-FFF2-40B4-BE49-F238E27FC236}">
                <a16:creationId xmlns="" xmlns:a16="http://schemas.microsoft.com/office/drawing/2014/main" id="{E0F310E9-AC1B-4C34-8644-A42465361A10}"/>
              </a:ext>
            </a:extLst>
          </p:cNvPr>
          <p:cNvSpPr/>
          <p:nvPr/>
        </p:nvSpPr>
        <p:spPr>
          <a:xfrm>
            <a:off x="436099" y="2077953"/>
            <a:ext cx="7596553" cy="3539430"/>
          </a:xfrm>
          <a:prstGeom prst="rect">
            <a:avLst/>
          </a:prstGeom>
        </p:spPr>
        <p:txBody>
          <a:bodyPr wrap="square">
            <a:spAutoFit/>
          </a:bodyPr>
          <a:lstStyle/>
          <a:p>
            <a:pPr marL="285750" indent="-285750" algn="just">
              <a:buFont typeface="Arial" panose="020B0604020202020204" pitchFamily="34" charset="0"/>
              <a:buChar char="•"/>
            </a:pPr>
            <a:r>
              <a:rPr lang="pt-BR" sz="3200" dirty="0">
                <a:latin typeface="PalatinoLinotype-Roman"/>
              </a:rPr>
              <a:t>Pai-Nosso</a:t>
            </a:r>
          </a:p>
          <a:p>
            <a:pPr marL="285750" indent="-285750" algn="just">
              <a:buFont typeface="Arial" panose="020B0604020202020204" pitchFamily="34" charset="0"/>
              <a:buChar char="•"/>
            </a:pPr>
            <a:r>
              <a:rPr lang="pt-BR" sz="3200" dirty="0">
                <a:latin typeface="PalatinoLinotype-Roman"/>
              </a:rPr>
              <a:t>Saudação da paz (que também pode ser realizada em outro momento da celebração, ou omitida),</a:t>
            </a:r>
          </a:p>
          <a:p>
            <a:pPr marL="285750" indent="-285750" algn="just">
              <a:buFont typeface="Arial" panose="020B0604020202020204" pitchFamily="34" charset="0"/>
              <a:buChar char="•"/>
            </a:pPr>
            <a:r>
              <a:rPr lang="pt-BR" sz="3200" dirty="0">
                <a:latin typeface="PalatinoLinotype-Roman"/>
              </a:rPr>
              <a:t>Convite à Comunhão, </a:t>
            </a:r>
          </a:p>
          <a:p>
            <a:pPr marL="285750" indent="-285750" algn="just">
              <a:buFont typeface="Arial" panose="020B0604020202020204" pitchFamily="34" charset="0"/>
              <a:buChar char="•"/>
            </a:pPr>
            <a:r>
              <a:rPr lang="pt-BR" sz="3200" dirty="0">
                <a:latin typeface="PalatinoLinotype-Roman"/>
              </a:rPr>
              <a:t>Distribuição da Comunhão Eucarística,</a:t>
            </a:r>
          </a:p>
          <a:p>
            <a:pPr marL="285750" indent="-285750" algn="just">
              <a:buFont typeface="Arial" panose="020B0604020202020204" pitchFamily="34" charset="0"/>
              <a:buChar char="•"/>
            </a:pPr>
            <a:r>
              <a:rPr lang="pt-BR" sz="3200" dirty="0">
                <a:latin typeface="PalatinoLinotype-Roman"/>
              </a:rPr>
              <a:t>Silêncio e oração.</a:t>
            </a:r>
            <a:endParaRPr lang="pt-BR" sz="3200" dirty="0"/>
          </a:p>
        </p:txBody>
      </p:sp>
      <p:pic>
        <p:nvPicPr>
          <p:cNvPr id="4" name="Imagem 3">
            <a:extLst>
              <a:ext uri="{FF2B5EF4-FFF2-40B4-BE49-F238E27FC236}">
                <a16:creationId xmlns="" xmlns:a16="http://schemas.microsoft.com/office/drawing/2014/main" id="{01530993-B053-4A27-9DD2-DA9D3696010B}"/>
              </a:ext>
            </a:extLst>
          </p:cNvPr>
          <p:cNvPicPr>
            <a:picLocks noChangeAspect="1"/>
          </p:cNvPicPr>
          <p:nvPr/>
        </p:nvPicPr>
        <p:blipFill>
          <a:blip r:embed="rId2"/>
          <a:stretch>
            <a:fillRect/>
          </a:stretch>
        </p:blipFill>
        <p:spPr>
          <a:xfrm>
            <a:off x="8215532" y="2090971"/>
            <a:ext cx="3742260" cy="3526412"/>
          </a:xfrm>
          <a:prstGeom prst="rect">
            <a:avLst/>
          </a:prstGeom>
        </p:spPr>
      </p:pic>
    </p:spTree>
    <p:extLst>
      <p:ext uri="{BB962C8B-B14F-4D97-AF65-F5344CB8AC3E}">
        <p14:creationId xmlns:p14="http://schemas.microsoft.com/office/powerpoint/2010/main" val="311304305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 xmlns:a16="http://schemas.microsoft.com/office/drawing/2014/main" id="{0967E90B-C91C-421C-89C3-92273D66FE24}"/>
              </a:ext>
            </a:extLst>
          </p:cNvPr>
          <p:cNvSpPr/>
          <p:nvPr/>
        </p:nvSpPr>
        <p:spPr>
          <a:xfrm>
            <a:off x="675297" y="2569487"/>
            <a:ext cx="10860258" cy="3416320"/>
          </a:xfrm>
          <a:prstGeom prst="rect">
            <a:avLst/>
          </a:prstGeom>
        </p:spPr>
        <p:txBody>
          <a:bodyPr wrap="square">
            <a:spAutoFit/>
          </a:bodyPr>
          <a:lstStyle/>
          <a:p>
            <a:pPr algn="just"/>
            <a:r>
              <a:rPr lang="pt-BR" sz="3600" dirty="0">
                <a:latin typeface="PalatinoLinotype-Roman"/>
              </a:rPr>
              <a:t>Estando todos de pé, em silêncio, estende-se o corporal sobre o altar, um </a:t>
            </a:r>
            <a:r>
              <a:rPr lang="pt-BR" sz="3600" dirty="0">
                <a:solidFill>
                  <a:srgbClr val="FF0000"/>
                </a:solidFill>
                <a:latin typeface="PalatinoLinotype-Roman"/>
              </a:rPr>
              <a:t>Ministro Extraordinário da Comunhão</a:t>
            </a:r>
            <a:r>
              <a:rPr lang="pt-BR" sz="3600" dirty="0">
                <a:latin typeface="PalatinoLinotype-Roman"/>
              </a:rPr>
              <a:t>, pelo trajeto mais curto, traz a </a:t>
            </a:r>
            <a:r>
              <a:rPr lang="pt-BR" sz="3600" dirty="0" err="1">
                <a:latin typeface="PalatinoLinotype-Roman"/>
              </a:rPr>
              <a:t>âmbula</a:t>
            </a:r>
            <a:r>
              <a:rPr lang="pt-BR" sz="3600" dirty="0">
                <a:latin typeface="PalatinoLinotype-Roman"/>
              </a:rPr>
              <a:t> com o Santíssimo Sacramento e, de maneira discreta e respeitosa, coloca-a sobre o altar, e faz uma genuflexão.</a:t>
            </a:r>
            <a:endParaRPr lang="pt-BR" sz="3600" dirty="0"/>
          </a:p>
        </p:txBody>
      </p:sp>
      <p:pic>
        <p:nvPicPr>
          <p:cNvPr id="4" name="Imagem 3">
            <a:extLst>
              <a:ext uri="{FF2B5EF4-FFF2-40B4-BE49-F238E27FC236}">
                <a16:creationId xmlns="" xmlns:a16="http://schemas.microsoft.com/office/drawing/2014/main" id="{EA6E4579-1F9E-4EB7-9D09-2A33E3FF5574}"/>
              </a:ext>
            </a:extLst>
          </p:cNvPr>
          <p:cNvPicPr>
            <a:picLocks noChangeAspect="1"/>
          </p:cNvPicPr>
          <p:nvPr/>
        </p:nvPicPr>
        <p:blipFill>
          <a:blip r:embed="rId2"/>
          <a:stretch>
            <a:fillRect/>
          </a:stretch>
        </p:blipFill>
        <p:spPr>
          <a:xfrm>
            <a:off x="6194474" y="0"/>
            <a:ext cx="3900671" cy="2304989"/>
          </a:xfrm>
          <a:prstGeom prst="rect">
            <a:avLst/>
          </a:prstGeom>
        </p:spPr>
      </p:pic>
      <p:pic>
        <p:nvPicPr>
          <p:cNvPr id="5" name="Imagem 4">
            <a:extLst>
              <a:ext uri="{FF2B5EF4-FFF2-40B4-BE49-F238E27FC236}">
                <a16:creationId xmlns="" xmlns:a16="http://schemas.microsoft.com/office/drawing/2014/main" id="{90636FC6-202C-4D0D-AC6C-9A0AC766FD62}"/>
              </a:ext>
            </a:extLst>
          </p:cNvPr>
          <p:cNvPicPr>
            <a:picLocks noChangeAspect="1"/>
          </p:cNvPicPr>
          <p:nvPr/>
        </p:nvPicPr>
        <p:blipFill>
          <a:blip r:embed="rId3"/>
          <a:stretch>
            <a:fillRect/>
          </a:stretch>
        </p:blipFill>
        <p:spPr>
          <a:xfrm>
            <a:off x="2293803" y="0"/>
            <a:ext cx="3900671" cy="2304989"/>
          </a:xfrm>
          <a:prstGeom prst="rect">
            <a:avLst/>
          </a:prstGeom>
        </p:spPr>
      </p:pic>
    </p:spTree>
    <p:extLst>
      <p:ext uri="{BB962C8B-B14F-4D97-AF65-F5344CB8AC3E}">
        <p14:creationId xmlns:p14="http://schemas.microsoft.com/office/powerpoint/2010/main" val="389092695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91505A2-ABD1-4B88-9865-2CCDB410EB8F}"/>
              </a:ext>
            </a:extLst>
          </p:cNvPr>
          <p:cNvSpPr>
            <a:spLocks noGrp="1"/>
          </p:cNvSpPr>
          <p:nvPr>
            <p:ph type="title"/>
          </p:nvPr>
        </p:nvSpPr>
        <p:spPr>
          <a:xfrm>
            <a:off x="1388147" y="1268753"/>
            <a:ext cx="9603275" cy="1049235"/>
          </a:xfrm>
        </p:spPr>
        <p:txBody>
          <a:bodyPr>
            <a:normAutofit/>
          </a:bodyPr>
          <a:lstStyle/>
          <a:p>
            <a:pPr algn="ctr"/>
            <a:r>
              <a:rPr lang="pt-BR" sz="4000" b="1" dirty="0"/>
              <a:t>Pai-Nosso</a:t>
            </a:r>
          </a:p>
        </p:txBody>
      </p:sp>
      <p:sp>
        <p:nvSpPr>
          <p:cNvPr id="3" name="Retângulo 2">
            <a:extLst>
              <a:ext uri="{FF2B5EF4-FFF2-40B4-BE49-F238E27FC236}">
                <a16:creationId xmlns="" xmlns:a16="http://schemas.microsoft.com/office/drawing/2014/main" id="{35682467-6C2E-47A6-8EA7-741696B05137}"/>
              </a:ext>
            </a:extLst>
          </p:cNvPr>
          <p:cNvSpPr/>
          <p:nvPr/>
        </p:nvSpPr>
        <p:spPr>
          <a:xfrm>
            <a:off x="436098" y="2317988"/>
            <a:ext cx="11507372" cy="3754874"/>
          </a:xfrm>
          <a:prstGeom prst="rect">
            <a:avLst/>
          </a:prstGeom>
        </p:spPr>
        <p:txBody>
          <a:bodyPr wrap="square">
            <a:spAutoFit/>
          </a:bodyPr>
          <a:lstStyle/>
          <a:p>
            <a:pPr algn="just"/>
            <a:r>
              <a:rPr lang="pt-BR" sz="3400" dirty="0">
                <a:latin typeface="PalatinoLinotype-Roman"/>
              </a:rPr>
              <a:t>Quem dirige, convida à oração do Pai-Nosso, que nunca deverá faltar na Celebração da Palavra... </a:t>
            </a:r>
            <a:r>
              <a:rPr lang="pt-BR" sz="3400" dirty="0"/>
              <a:t>O Pai-Nosso pode ser cantado por toda a assembleia. Entretanto, não se admite a sua substituição por outro canto ou orações parafraseadas. Para o convite à oração podem ser utilizados textos dispostos no </a:t>
            </a:r>
            <a:r>
              <a:rPr lang="pt-BR" sz="3400" i="1" dirty="0"/>
              <a:t>Missal Romano </a:t>
            </a:r>
            <a:r>
              <a:rPr lang="pt-BR" sz="3400" dirty="0"/>
              <a:t>ou no apêndice da </a:t>
            </a:r>
            <a:r>
              <a:rPr lang="pt-BR" sz="3400" i="1" dirty="0"/>
              <a:t>Liturgia das Horas</a:t>
            </a:r>
            <a:r>
              <a:rPr lang="pt-BR" sz="3400" dirty="0"/>
              <a:t>.</a:t>
            </a:r>
          </a:p>
        </p:txBody>
      </p:sp>
      <p:pic>
        <p:nvPicPr>
          <p:cNvPr id="4" name="Imagem 3">
            <a:extLst>
              <a:ext uri="{FF2B5EF4-FFF2-40B4-BE49-F238E27FC236}">
                <a16:creationId xmlns="" xmlns:a16="http://schemas.microsoft.com/office/drawing/2014/main" id="{7E7A8D2D-4F1F-4660-B827-0D8CA7913B7E}"/>
              </a:ext>
            </a:extLst>
          </p:cNvPr>
          <p:cNvPicPr>
            <a:picLocks noChangeAspect="1"/>
          </p:cNvPicPr>
          <p:nvPr/>
        </p:nvPicPr>
        <p:blipFill>
          <a:blip r:embed="rId2"/>
          <a:stretch>
            <a:fillRect/>
          </a:stretch>
        </p:blipFill>
        <p:spPr>
          <a:xfrm>
            <a:off x="0" y="-31410"/>
            <a:ext cx="4487594" cy="1983695"/>
          </a:xfrm>
          <a:prstGeom prst="rect">
            <a:avLst/>
          </a:prstGeom>
        </p:spPr>
      </p:pic>
      <p:pic>
        <p:nvPicPr>
          <p:cNvPr id="5" name="Imagem 4">
            <a:extLst>
              <a:ext uri="{FF2B5EF4-FFF2-40B4-BE49-F238E27FC236}">
                <a16:creationId xmlns="" xmlns:a16="http://schemas.microsoft.com/office/drawing/2014/main" id="{699298BC-EC09-4F42-B84C-1D05A3E0B025}"/>
              </a:ext>
            </a:extLst>
          </p:cNvPr>
          <p:cNvPicPr>
            <a:picLocks noChangeAspect="1"/>
          </p:cNvPicPr>
          <p:nvPr/>
        </p:nvPicPr>
        <p:blipFill>
          <a:blip r:embed="rId3"/>
          <a:stretch>
            <a:fillRect/>
          </a:stretch>
        </p:blipFill>
        <p:spPr>
          <a:xfrm>
            <a:off x="7906043" y="0"/>
            <a:ext cx="4285957" cy="1983695"/>
          </a:xfrm>
          <a:prstGeom prst="rect">
            <a:avLst/>
          </a:prstGeom>
        </p:spPr>
      </p:pic>
    </p:spTree>
    <p:extLst>
      <p:ext uri="{BB962C8B-B14F-4D97-AF65-F5344CB8AC3E}">
        <p14:creationId xmlns:p14="http://schemas.microsoft.com/office/powerpoint/2010/main" val="6873810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F3EC995-2F43-4AF7-B4A0-03F5C3861C22}"/>
              </a:ext>
            </a:extLst>
          </p:cNvPr>
          <p:cNvSpPr>
            <a:spLocks noGrp="1"/>
          </p:cNvSpPr>
          <p:nvPr>
            <p:ph type="title"/>
          </p:nvPr>
        </p:nvSpPr>
        <p:spPr>
          <a:xfrm>
            <a:off x="1479715" y="706045"/>
            <a:ext cx="9603275" cy="1049235"/>
          </a:xfrm>
        </p:spPr>
        <p:txBody>
          <a:bodyPr>
            <a:noAutofit/>
          </a:bodyPr>
          <a:lstStyle/>
          <a:p>
            <a:pPr algn="ctr"/>
            <a:r>
              <a:rPr lang="pt-BR" sz="4000" dirty="0"/>
              <a:t>Outras indicações para o </a:t>
            </a:r>
            <a:br>
              <a:rPr lang="pt-BR" sz="4000" dirty="0"/>
            </a:br>
            <a:r>
              <a:rPr lang="pt-BR" sz="4000" dirty="0"/>
              <a:t>rito da comunhão...</a:t>
            </a:r>
          </a:p>
        </p:txBody>
      </p:sp>
      <p:sp>
        <p:nvSpPr>
          <p:cNvPr id="3" name="Retângulo 2">
            <a:extLst>
              <a:ext uri="{FF2B5EF4-FFF2-40B4-BE49-F238E27FC236}">
                <a16:creationId xmlns="" xmlns:a16="http://schemas.microsoft.com/office/drawing/2014/main" id="{157A9A2B-B7E9-4C6F-8226-52197FD1E37F}"/>
              </a:ext>
            </a:extLst>
          </p:cNvPr>
          <p:cNvSpPr/>
          <p:nvPr/>
        </p:nvSpPr>
        <p:spPr>
          <a:xfrm>
            <a:off x="253219" y="2012910"/>
            <a:ext cx="11422966" cy="3785652"/>
          </a:xfrm>
          <a:prstGeom prst="rect">
            <a:avLst/>
          </a:prstGeom>
        </p:spPr>
        <p:txBody>
          <a:bodyPr wrap="square">
            <a:spAutoFit/>
          </a:bodyPr>
          <a:lstStyle/>
          <a:p>
            <a:pPr marL="285750" indent="-285750" algn="just">
              <a:buFont typeface="Arial" panose="020B0604020202020204" pitchFamily="34" charset="0"/>
              <a:buChar char="•"/>
            </a:pPr>
            <a:r>
              <a:rPr lang="pt-BR" sz="2400" dirty="0">
                <a:latin typeface="PalatinoLinotype-Roman"/>
              </a:rPr>
              <a:t>Não é o momento para a adoração eucarística (Doc. 52, n. 86), pois ela não faz parte da Celebração Dominical da Palavra de Deus.</a:t>
            </a:r>
          </a:p>
          <a:p>
            <a:pPr marL="285750" indent="-285750" algn="just">
              <a:buFont typeface="Arial" panose="020B0604020202020204" pitchFamily="34" charset="0"/>
              <a:buChar char="•"/>
            </a:pPr>
            <a:r>
              <a:rPr lang="pt-BR" sz="2400" dirty="0">
                <a:latin typeface="PalatinoLinotype-Roman"/>
              </a:rPr>
              <a:t>A </a:t>
            </a:r>
            <a:r>
              <a:rPr lang="pt-BR" sz="2400" dirty="0"/>
              <a:t>saudação da paz exprime a alegria da presença do Senhor ressuscitado...  Será necessário educar para o sentido da saudação. É importante evitar excessos, como a introdução de um canto que não está previsto no rito romano, todavia não se deve inibir a sensibilidade cultural ou perder a espontaneidade do gesto.</a:t>
            </a:r>
          </a:p>
          <a:p>
            <a:pPr marL="285750" indent="-285750" algn="just">
              <a:buFont typeface="Arial" panose="020B0604020202020204" pitchFamily="34" charset="0"/>
              <a:buChar char="•"/>
            </a:pPr>
            <a:r>
              <a:rPr lang="pt-BR" sz="2400" dirty="0"/>
              <a:t>Na Celebração da Palavra, o rito da paz pode ser realizado também em momentos diferenciados, conforme o tempo litúrgico (Doc. 52, n. 88): nos ritos da Comunhão; no início da celebração, após o ato penitencial; após a liturgia da Palavra, ou no final da celebração. Pode ser também omitido.</a:t>
            </a:r>
          </a:p>
        </p:txBody>
      </p:sp>
    </p:spTree>
    <p:extLst>
      <p:ext uri="{BB962C8B-B14F-4D97-AF65-F5344CB8AC3E}">
        <p14:creationId xmlns:p14="http://schemas.microsoft.com/office/powerpoint/2010/main" val="38389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8566F1C-9A77-4A6D-B090-EA72A4204247}"/>
              </a:ext>
            </a:extLst>
          </p:cNvPr>
          <p:cNvSpPr>
            <a:spLocks noGrp="1"/>
          </p:cNvSpPr>
          <p:nvPr>
            <p:ph type="title"/>
          </p:nvPr>
        </p:nvSpPr>
        <p:spPr>
          <a:xfrm>
            <a:off x="1465647" y="720113"/>
            <a:ext cx="9603275" cy="1049235"/>
          </a:xfrm>
        </p:spPr>
        <p:txBody>
          <a:bodyPr>
            <a:noAutofit/>
          </a:bodyPr>
          <a:lstStyle/>
          <a:p>
            <a:pPr algn="ctr"/>
            <a:r>
              <a:rPr lang="pt-BR" sz="4000" dirty="0"/>
              <a:t>Outras indicações para o </a:t>
            </a:r>
            <a:br>
              <a:rPr lang="pt-BR" sz="4000" dirty="0"/>
            </a:br>
            <a:r>
              <a:rPr lang="pt-BR" sz="4000" dirty="0"/>
              <a:t>rito da comunhão...</a:t>
            </a:r>
          </a:p>
        </p:txBody>
      </p:sp>
      <p:sp>
        <p:nvSpPr>
          <p:cNvPr id="3" name="Retângulo 2">
            <a:extLst>
              <a:ext uri="{FF2B5EF4-FFF2-40B4-BE49-F238E27FC236}">
                <a16:creationId xmlns="" xmlns:a16="http://schemas.microsoft.com/office/drawing/2014/main" id="{59E0CC44-CA6C-43F4-8ACA-60C511544219}"/>
              </a:ext>
            </a:extLst>
          </p:cNvPr>
          <p:cNvSpPr/>
          <p:nvPr/>
        </p:nvSpPr>
        <p:spPr>
          <a:xfrm>
            <a:off x="239151" y="2138590"/>
            <a:ext cx="7863840" cy="4247317"/>
          </a:xfrm>
          <a:prstGeom prst="rect">
            <a:avLst/>
          </a:prstGeom>
        </p:spPr>
        <p:txBody>
          <a:bodyPr wrap="square">
            <a:spAutoFit/>
          </a:bodyPr>
          <a:lstStyle/>
          <a:p>
            <a:pPr algn="just"/>
            <a:r>
              <a:rPr lang="pt-BR" sz="3600" dirty="0">
                <a:latin typeface="PalatinoLinotype-Roman"/>
              </a:rPr>
              <a:t>Após a oração do Pai-Nosso ou o gesto da paz, quando realizado no rito da Comunhão, quem dirige, apresenta o pão eucarístico e convida à Comunhão com palavras apropriadas que podem ser inspiradas no Evangelho do dia.</a:t>
            </a:r>
          </a:p>
          <a:p>
            <a:pPr algn="just"/>
            <a:endParaRPr lang="pt-BR" dirty="0"/>
          </a:p>
        </p:txBody>
      </p:sp>
      <p:pic>
        <p:nvPicPr>
          <p:cNvPr id="4" name="Imagem 3">
            <a:extLst>
              <a:ext uri="{FF2B5EF4-FFF2-40B4-BE49-F238E27FC236}">
                <a16:creationId xmlns="" xmlns:a16="http://schemas.microsoft.com/office/drawing/2014/main" id="{A30BAAC8-4A41-4A86-95BA-39FF10B312E0}"/>
              </a:ext>
            </a:extLst>
          </p:cNvPr>
          <p:cNvPicPr>
            <a:picLocks noChangeAspect="1"/>
          </p:cNvPicPr>
          <p:nvPr/>
        </p:nvPicPr>
        <p:blipFill>
          <a:blip r:embed="rId2"/>
          <a:stretch>
            <a:fillRect/>
          </a:stretch>
        </p:blipFill>
        <p:spPr>
          <a:xfrm>
            <a:off x="8281181" y="1969476"/>
            <a:ext cx="3765452" cy="3854285"/>
          </a:xfrm>
          <a:prstGeom prst="rect">
            <a:avLst/>
          </a:prstGeom>
        </p:spPr>
      </p:pic>
    </p:spTree>
    <p:extLst>
      <p:ext uri="{BB962C8B-B14F-4D97-AF65-F5344CB8AC3E}">
        <p14:creationId xmlns:p14="http://schemas.microsoft.com/office/powerpoint/2010/main" val="20986630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2DC5FE0-38AB-4046-85F0-3CDF3E96E750}"/>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D52AB9AB-F1EE-4631-A8BF-E6CDDB99CCFC}"/>
              </a:ext>
            </a:extLst>
          </p:cNvPr>
          <p:cNvPicPr>
            <a:picLocks noChangeAspect="1"/>
          </p:cNvPicPr>
          <p:nvPr/>
        </p:nvPicPr>
        <p:blipFill>
          <a:blip r:embed="rId2"/>
          <a:stretch>
            <a:fillRect/>
          </a:stretch>
        </p:blipFill>
        <p:spPr>
          <a:xfrm>
            <a:off x="0" y="0"/>
            <a:ext cx="12192000" cy="6286500"/>
          </a:xfrm>
          <a:prstGeom prst="rect">
            <a:avLst/>
          </a:prstGeom>
        </p:spPr>
      </p:pic>
      <p:sp>
        <p:nvSpPr>
          <p:cNvPr id="4" name="CaixaDeTexto 3">
            <a:extLst>
              <a:ext uri="{FF2B5EF4-FFF2-40B4-BE49-F238E27FC236}">
                <a16:creationId xmlns="" xmlns:a16="http://schemas.microsoft.com/office/drawing/2014/main" id="{E3195D11-54F4-4C52-85FB-25912BD1CDD6}"/>
              </a:ext>
            </a:extLst>
          </p:cNvPr>
          <p:cNvSpPr txBox="1"/>
          <p:nvPr/>
        </p:nvSpPr>
        <p:spPr>
          <a:xfrm>
            <a:off x="3606018" y="6135135"/>
            <a:ext cx="4979963" cy="769441"/>
          </a:xfrm>
          <a:prstGeom prst="rect">
            <a:avLst/>
          </a:prstGeom>
          <a:noFill/>
        </p:spPr>
        <p:txBody>
          <a:bodyPr wrap="square" rtlCol="0">
            <a:spAutoFit/>
          </a:bodyPr>
          <a:lstStyle/>
          <a:p>
            <a:pPr algn="ctr"/>
            <a:r>
              <a:rPr lang="pt-BR" sz="4400" b="1" dirty="0"/>
              <a:t>Ritos Finais</a:t>
            </a:r>
          </a:p>
        </p:txBody>
      </p:sp>
    </p:spTree>
    <p:extLst>
      <p:ext uri="{BB962C8B-B14F-4D97-AF65-F5344CB8AC3E}">
        <p14:creationId xmlns:p14="http://schemas.microsoft.com/office/powerpoint/2010/main" val="414026607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919E3EC-6066-4377-86D6-84E36A313E4A}"/>
              </a:ext>
            </a:extLst>
          </p:cNvPr>
          <p:cNvSpPr>
            <a:spLocks noGrp="1"/>
          </p:cNvSpPr>
          <p:nvPr>
            <p:ph type="title"/>
          </p:nvPr>
        </p:nvSpPr>
        <p:spPr>
          <a:xfrm>
            <a:off x="1294362" y="1228398"/>
            <a:ext cx="9603275" cy="1049235"/>
          </a:xfrm>
        </p:spPr>
        <p:txBody>
          <a:bodyPr>
            <a:normAutofit/>
          </a:bodyPr>
          <a:lstStyle/>
          <a:p>
            <a:r>
              <a:rPr lang="pt-BR" sz="4000" b="1" dirty="0"/>
              <a:t>Ritos finais  </a:t>
            </a:r>
            <a:r>
              <a:rPr lang="pt-BR" sz="2800" b="1" dirty="0"/>
              <a:t>(98)</a:t>
            </a:r>
          </a:p>
        </p:txBody>
      </p:sp>
      <p:sp>
        <p:nvSpPr>
          <p:cNvPr id="3" name="Retângulo 2">
            <a:extLst>
              <a:ext uri="{FF2B5EF4-FFF2-40B4-BE49-F238E27FC236}">
                <a16:creationId xmlns="" xmlns:a16="http://schemas.microsoft.com/office/drawing/2014/main" id="{6ADB1E60-057F-4B9B-BB1A-10E098A42154}"/>
              </a:ext>
            </a:extLst>
          </p:cNvPr>
          <p:cNvSpPr/>
          <p:nvPr/>
        </p:nvSpPr>
        <p:spPr>
          <a:xfrm>
            <a:off x="5416194" y="2271493"/>
            <a:ext cx="6766559" cy="3539430"/>
          </a:xfrm>
          <a:prstGeom prst="rect">
            <a:avLst/>
          </a:prstGeom>
        </p:spPr>
        <p:txBody>
          <a:bodyPr wrap="square">
            <a:spAutoFit/>
          </a:bodyPr>
          <a:lstStyle/>
          <a:p>
            <a:pPr algn="just"/>
            <a:r>
              <a:rPr lang="pt-BR" sz="2800" dirty="0">
                <a:latin typeface="PalatinoLinotype-Roman"/>
              </a:rPr>
              <a:t>Seguem-se os avisos, a bênção, a despedida, o envio e o canto que constituem os ritos finais da CP.</a:t>
            </a:r>
          </a:p>
          <a:p>
            <a:pPr algn="just"/>
            <a:r>
              <a:rPr lang="pt-BR" sz="2800" dirty="0">
                <a:latin typeface="PalatinoLinotype-Roman"/>
              </a:rPr>
              <a:t>Através destes ritos,... “A assembleia toma consciência de que é enviada a viver e testemunhar a Aliança no seu dia a dia e no serviço à edificação do Reino” </a:t>
            </a:r>
            <a:r>
              <a:rPr lang="pt-BR" sz="2400" dirty="0">
                <a:latin typeface="PalatinoLinotype-Roman"/>
              </a:rPr>
              <a:t>(Doc. 52, n. 92).</a:t>
            </a:r>
            <a:endParaRPr lang="pt-BR" sz="2400" dirty="0"/>
          </a:p>
        </p:txBody>
      </p:sp>
      <p:pic>
        <p:nvPicPr>
          <p:cNvPr id="4" name="Imagem 3">
            <a:extLst>
              <a:ext uri="{FF2B5EF4-FFF2-40B4-BE49-F238E27FC236}">
                <a16:creationId xmlns="" xmlns:a16="http://schemas.microsoft.com/office/drawing/2014/main" id="{A470DD00-20B5-4F6B-9583-CCFB11209DF0}"/>
              </a:ext>
            </a:extLst>
          </p:cNvPr>
          <p:cNvPicPr>
            <a:picLocks noChangeAspect="1"/>
          </p:cNvPicPr>
          <p:nvPr/>
        </p:nvPicPr>
        <p:blipFill>
          <a:blip r:embed="rId2"/>
          <a:stretch>
            <a:fillRect/>
          </a:stretch>
        </p:blipFill>
        <p:spPr>
          <a:xfrm>
            <a:off x="6822831" y="0"/>
            <a:ext cx="5369169" cy="2027081"/>
          </a:xfrm>
          <a:prstGeom prst="rect">
            <a:avLst/>
          </a:prstGeom>
        </p:spPr>
      </p:pic>
      <p:pic>
        <p:nvPicPr>
          <p:cNvPr id="5" name="Imagem 4">
            <a:extLst>
              <a:ext uri="{FF2B5EF4-FFF2-40B4-BE49-F238E27FC236}">
                <a16:creationId xmlns="" xmlns:a16="http://schemas.microsoft.com/office/drawing/2014/main" id="{66BD62C2-A1A9-4618-9FF0-0709FC058255}"/>
              </a:ext>
            </a:extLst>
          </p:cNvPr>
          <p:cNvPicPr>
            <a:picLocks noChangeAspect="1"/>
          </p:cNvPicPr>
          <p:nvPr/>
        </p:nvPicPr>
        <p:blipFill>
          <a:blip r:embed="rId3"/>
          <a:stretch>
            <a:fillRect/>
          </a:stretch>
        </p:blipFill>
        <p:spPr>
          <a:xfrm>
            <a:off x="220395" y="2069810"/>
            <a:ext cx="4984649" cy="3734972"/>
          </a:xfrm>
          <a:prstGeom prst="rect">
            <a:avLst/>
          </a:prstGeom>
        </p:spPr>
      </p:pic>
    </p:spTree>
    <p:extLst>
      <p:ext uri="{BB962C8B-B14F-4D97-AF65-F5344CB8AC3E}">
        <p14:creationId xmlns:p14="http://schemas.microsoft.com/office/powerpoint/2010/main" val="154359870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5877575-F243-4240-A3BD-495A33ACDDED}"/>
              </a:ext>
            </a:extLst>
          </p:cNvPr>
          <p:cNvSpPr>
            <a:spLocks noGrp="1"/>
          </p:cNvSpPr>
          <p:nvPr>
            <p:ph type="title"/>
          </p:nvPr>
        </p:nvSpPr>
        <p:spPr>
          <a:xfrm>
            <a:off x="1409376" y="1198415"/>
            <a:ext cx="9603275" cy="1049235"/>
          </a:xfrm>
        </p:spPr>
        <p:txBody>
          <a:bodyPr>
            <a:normAutofit/>
          </a:bodyPr>
          <a:lstStyle/>
          <a:p>
            <a:pPr algn="ctr"/>
            <a:r>
              <a:rPr lang="pt-BR" sz="4000" b="1" dirty="0"/>
              <a:t>Cap. </a:t>
            </a:r>
            <a:r>
              <a:rPr lang="pt-BR" sz="4000" b="1" dirty="0" err="1"/>
              <a:t>vii</a:t>
            </a:r>
            <a:r>
              <a:rPr lang="pt-BR" sz="4000" b="1" dirty="0"/>
              <a:t> - </a:t>
            </a:r>
            <a:r>
              <a:rPr lang="pt-BR" sz="4000" b="1" dirty="0" err="1"/>
              <a:t>cp</a:t>
            </a:r>
            <a:r>
              <a:rPr lang="pt-BR" sz="4000" b="1" dirty="0"/>
              <a:t> e ofício divino </a:t>
            </a:r>
            <a:r>
              <a:rPr lang="pt-BR" sz="3100" b="1" dirty="0"/>
              <a:t>(99-103)</a:t>
            </a:r>
          </a:p>
        </p:txBody>
      </p:sp>
      <p:pic>
        <p:nvPicPr>
          <p:cNvPr id="3" name="Imagem 2">
            <a:extLst>
              <a:ext uri="{FF2B5EF4-FFF2-40B4-BE49-F238E27FC236}">
                <a16:creationId xmlns="" xmlns:a16="http://schemas.microsoft.com/office/drawing/2014/main" id="{D5DE8035-954F-4B4D-9AF3-D67B3E00E822}"/>
              </a:ext>
            </a:extLst>
          </p:cNvPr>
          <p:cNvPicPr>
            <a:picLocks noChangeAspect="1"/>
          </p:cNvPicPr>
          <p:nvPr/>
        </p:nvPicPr>
        <p:blipFill>
          <a:blip r:embed="rId2"/>
          <a:stretch>
            <a:fillRect/>
          </a:stretch>
        </p:blipFill>
        <p:spPr>
          <a:xfrm>
            <a:off x="6745824" y="2399288"/>
            <a:ext cx="5169511" cy="3875196"/>
          </a:xfrm>
          <a:prstGeom prst="rect">
            <a:avLst/>
          </a:prstGeom>
        </p:spPr>
      </p:pic>
      <p:sp>
        <p:nvSpPr>
          <p:cNvPr id="4" name="Retângulo 3">
            <a:extLst>
              <a:ext uri="{FF2B5EF4-FFF2-40B4-BE49-F238E27FC236}">
                <a16:creationId xmlns="" xmlns:a16="http://schemas.microsoft.com/office/drawing/2014/main" id="{494EBB79-8F11-4454-A4DF-8BD8EC828299}"/>
              </a:ext>
            </a:extLst>
          </p:cNvPr>
          <p:cNvSpPr/>
          <p:nvPr/>
        </p:nvSpPr>
        <p:spPr>
          <a:xfrm>
            <a:off x="515816" y="2702228"/>
            <a:ext cx="6096000" cy="2862322"/>
          </a:xfrm>
          <a:prstGeom prst="rect">
            <a:avLst/>
          </a:prstGeom>
        </p:spPr>
        <p:txBody>
          <a:bodyPr>
            <a:spAutoFit/>
          </a:bodyPr>
          <a:lstStyle/>
          <a:p>
            <a:pPr algn="just"/>
            <a:r>
              <a:rPr lang="pt-BR" sz="3600" dirty="0">
                <a:latin typeface="PalatinoLinotype-Roman"/>
              </a:rPr>
              <a:t>Existe a proposta que a celebração no Dia do Senhor possa ser realizada também com o Ofício Divino ou a Liturgia das Horas. </a:t>
            </a:r>
            <a:endParaRPr lang="pt-BR" sz="3600" dirty="0"/>
          </a:p>
        </p:txBody>
      </p:sp>
    </p:spTree>
    <p:extLst>
      <p:ext uri="{BB962C8B-B14F-4D97-AF65-F5344CB8AC3E}">
        <p14:creationId xmlns:p14="http://schemas.microsoft.com/office/powerpoint/2010/main" val="4069839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BE004E5-D1FD-4F2C-AFB0-78D5BCA94EFF}"/>
              </a:ext>
            </a:extLst>
          </p:cNvPr>
          <p:cNvSpPr>
            <a:spLocks noGrp="1"/>
          </p:cNvSpPr>
          <p:nvPr>
            <p:ph type="title"/>
          </p:nvPr>
        </p:nvSpPr>
        <p:spPr>
          <a:xfrm>
            <a:off x="4724809" y="1391655"/>
            <a:ext cx="7359339" cy="1049235"/>
          </a:xfrm>
        </p:spPr>
        <p:txBody>
          <a:bodyPr>
            <a:normAutofit/>
          </a:bodyPr>
          <a:lstStyle/>
          <a:p>
            <a:r>
              <a:rPr lang="pt-BR" sz="2400" dirty="0"/>
              <a:t>A </a:t>
            </a:r>
            <a:r>
              <a:rPr lang="pt-BR" sz="2400" b="1" dirty="0"/>
              <a:t>CNBB</a:t>
            </a:r>
            <a:r>
              <a:rPr lang="pt-BR" sz="2400" dirty="0"/>
              <a:t> em legislação complementar</a:t>
            </a:r>
          </a:p>
        </p:txBody>
      </p:sp>
      <p:sp>
        <p:nvSpPr>
          <p:cNvPr id="3" name="Espaço Reservado para Conteúdo 2">
            <a:extLst>
              <a:ext uri="{FF2B5EF4-FFF2-40B4-BE49-F238E27FC236}">
                <a16:creationId xmlns="" xmlns:a16="http://schemas.microsoft.com/office/drawing/2014/main" id="{366312E7-865F-4EBE-9958-65A7A002BEEE}"/>
              </a:ext>
            </a:extLst>
          </p:cNvPr>
          <p:cNvSpPr>
            <a:spLocks noGrp="1"/>
          </p:cNvSpPr>
          <p:nvPr>
            <p:ph idx="1"/>
          </p:nvPr>
        </p:nvSpPr>
        <p:spPr>
          <a:xfrm>
            <a:off x="4724809" y="1916272"/>
            <a:ext cx="7203626" cy="3450613"/>
          </a:xfrm>
        </p:spPr>
        <p:txBody>
          <a:bodyPr>
            <a:noAutofit/>
          </a:bodyPr>
          <a:lstStyle/>
          <a:p>
            <a:pPr marL="0" indent="0" algn="just">
              <a:buNone/>
            </a:pPr>
            <a:r>
              <a:rPr lang="pt-BR" sz="2200" dirty="0" smtClean="0"/>
              <a:t>“o bispo diocesano, onde houver necessidade ou utilidade pastoral, pode permitir, por tempo determinado, que leigos idôneos preguem nas igrejas e oratórios. Atenda-se à formação e acompanhamento dos leigos comissionados para a pregação, de modo a garantir-se a fidelidade à doutrina e sua integridade. Em casos particulares e observadas as prescrições diocesanas, o pároco e o reitor da igreja podem confiar a pregação a leigos de comprovada idoneidade”</a:t>
            </a:r>
            <a:r>
              <a:rPr lang="pt-BR" dirty="0" smtClean="0"/>
              <a:t> (</a:t>
            </a:r>
            <a:r>
              <a:rPr lang="pt-BR" dirty="0" err="1"/>
              <a:t>cân</a:t>
            </a:r>
            <a:r>
              <a:rPr lang="pt-BR" dirty="0"/>
              <a:t>. 766,3-5</a:t>
            </a:r>
            <a:r>
              <a:rPr lang="pt-BR" dirty="0" smtClean="0"/>
              <a:t>).</a:t>
            </a:r>
          </a:p>
          <a:p>
            <a:pPr marL="0" indent="0" algn="just">
              <a:buNone/>
            </a:pPr>
            <a:r>
              <a:rPr lang="pt-BR" dirty="0"/>
              <a:t> </a:t>
            </a:r>
            <a:r>
              <a:rPr lang="pt-BR" dirty="0" smtClean="0"/>
              <a:t>                                                                          </a:t>
            </a:r>
            <a:r>
              <a:rPr lang="pt-BR" sz="2400" b="1" dirty="0" smtClean="0"/>
              <a:t>(</a:t>
            </a:r>
            <a:r>
              <a:rPr lang="pt-BR" sz="2400" b="1" dirty="0"/>
              <a:t>3)</a:t>
            </a:r>
            <a:endParaRPr lang="pt-BR" sz="2800" b="1" dirty="0"/>
          </a:p>
        </p:txBody>
      </p:sp>
      <p:pic>
        <p:nvPicPr>
          <p:cNvPr id="4" name="Imagem 3">
            <a:extLst>
              <a:ext uri="{FF2B5EF4-FFF2-40B4-BE49-F238E27FC236}">
                <a16:creationId xmlns="" xmlns:a16="http://schemas.microsoft.com/office/drawing/2014/main" id="{9DC6E74A-AB6A-447C-BDBF-E80E56EBD98C}"/>
              </a:ext>
            </a:extLst>
          </p:cNvPr>
          <p:cNvPicPr>
            <a:picLocks noChangeAspect="1"/>
          </p:cNvPicPr>
          <p:nvPr/>
        </p:nvPicPr>
        <p:blipFill>
          <a:blip r:embed="rId2"/>
          <a:stretch>
            <a:fillRect/>
          </a:stretch>
        </p:blipFill>
        <p:spPr>
          <a:xfrm>
            <a:off x="0" y="804519"/>
            <a:ext cx="4724809" cy="4895512"/>
          </a:xfrm>
          <a:prstGeom prst="rect">
            <a:avLst/>
          </a:prstGeom>
        </p:spPr>
      </p:pic>
    </p:spTree>
    <p:extLst>
      <p:ext uri="{BB962C8B-B14F-4D97-AF65-F5344CB8AC3E}">
        <p14:creationId xmlns:p14="http://schemas.microsoft.com/office/powerpoint/2010/main" val="38003469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669625B-BC1D-4D5B-B99A-F3254BA91FD4}"/>
              </a:ext>
            </a:extLst>
          </p:cNvPr>
          <p:cNvSpPr>
            <a:spLocks noGrp="1"/>
          </p:cNvSpPr>
          <p:nvPr>
            <p:ph type="title"/>
          </p:nvPr>
        </p:nvSpPr>
        <p:spPr/>
        <p:txBody>
          <a:bodyPr>
            <a:noAutofit/>
          </a:bodyPr>
          <a:lstStyle/>
          <a:p>
            <a:pPr algn="ctr"/>
            <a:r>
              <a:rPr lang="pt-BR" sz="4000" b="1" dirty="0"/>
              <a:t>Cap.  </a:t>
            </a:r>
            <a:r>
              <a:rPr lang="pt-BR" sz="4000" b="1" dirty="0" err="1"/>
              <a:t>Viii</a:t>
            </a:r>
            <a:r>
              <a:rPr lang="pt-BR" sz="4000" b="1" dirty="0"/>
              <a:t> – partilha de alimentos ou ágape fraterno </a:t>
            </a:r>
            <a:r>
              <a:rPr lang="pt-BR" sz="2800" b="1" dirty="0"/>
              <a:t>(104-106)</a:t>
            </a:r>
          </a:p>
        </p:txBody>
      </p:sp>
      <p:pic>
        <p:nvPicPr>
          <p:cNvPr id="4" name="Imagem 3">
            <a:extLst>
              <a:ext uri="{FF2B5EF4-FFF2-40B4-BE49-F238E27FC236}">
                <a16:creationId xmlns="" xmlns:a16="http://schemas.microsoft.com/office/drawing/2014/main" id="{0989386C-A9A2-4CE4-BC35-4876DD71B4FC}"/>
              </a:ext>
            </a:extLst>
          </p:cNvPr>
          <p:cNvPicPr>
            <a:picLocks noChangeAspect="1"/>
          </p:cNvPicPr>
          <p:nvPr/>
        </p:nvPicPr>
        <p:blipFill>
          <a:blip r:embed="rId2"/>
          <a:stretch>
            <a:fillRect/>
          </a:stretch>
        </p:blipFill>
        <p:spPr>
          <a:xfrm>
            <a:off x="7665353" y="2307102"/>
            <a:ext cx="3248025" cy="3200400"/>
          </a:xfrm>
          <a:prstGeom prst="rect">
            <a:avLst/>
          </a:prstGeom>
        </p:spPr>
      </p:pic>
      <p:sp>
        <p:nvSpPr>
          <p:cNvPr id="5" name="Retângulo 4">
            <a:extLst>
              <a:ext uri="{FF2B5EF4-FFF2-40B4-BE49-F238E27FC236}">
                <a16:creationId xmlns="" xmlns:a16="http://schemas.microsoft.com/office/drawing/2014/main" id="{D19D0E47-45C0-4C88-B5A6-12325CBB3B33}"/>
              </a:ext>
            </a:extLst>
          </p:cNvPr>
          <p:cNvSpPr/>
          <p:nvPr/>
        </p:nvSpPr>
        <p:spPr>
          <a:xfrm>
            <a:off x="867507" y="2429974"/>
            <a:ext cx="6096000" cy="3539430"/>
          </a:xfrm>
          <a:prstGeom prst="rect">
            <a:avLst/>
          </a:prstGeom>
        </p:spPr>
        <p:txBody>
          <a:bodyPr>
            <a:spAutoFit/>
          </a:bodyPr>
          <a:lstStyle/>
          <a:p>
            <a:pPr algn="just"/>
            <a:r>
              <a:rPr lang="pt-BR" sz="2800" dirty="0">
                <a:latin typeface="PalatinoLinotype-Roman"/>
              </a:rPr>
              <a:t>A celebração litúrgica autêntica gera atitudes de comunhão, partilha e solidariedade. Essas atitudes podem se expressar na partilha de alimentos, em forma de ágape, após a celebração, ou na distribuição de alimentos aos irmãos e irmãs pobres e necessitados.</a:t>
            </a:r>
            <a:endParaRPr lang="pt-BR" sz="2800" dirty="0"/>
          </a:p>
        </p:txBody>
      </p:sp>
    </p:spTree>
    <p:extLst>
      <p:ext uri="{BB962C8B-B14F-4D97-AF65-F5344CB8AC3E}">
        <p14:creationId xmlns:p14="http://schemas.microsoft.com/office/powerpoint/2010/main" val="353952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 xmlns:a16="http://schemas.microsoft.com/office/drawing/2014/main" id="{A4C0225F-6EA7-4819-98CF-D1E4020528D6}"/>
              </a:ext>
            </a:extLst>
          </p:cNvPr>
          <p:cNvSpPr/>
          <p:nvPr/>
        </p:nvSpPr>
        <p:spPr>
          <a:xfrm>
            <a:off x="520505" y="2310508"/>
            <a:ext cx="5083126" cy="2862322"/>
          </a:xfrm>
          <a:prstGeom prst="rect">
            <a:avLst/>
          </a:prstGeom>
        </p:spPr>
        <p:txBody>
          <a:bodyPr wrap="square">
            <a:spAutoFit/>
          </a:bodyPr>
          <a:lstStyle/>
          <a:p>
            <a:pPr algn="just"/>
            <a:r>
              <a:rPr lang="pt-BR" sz="3600" dirty="0">
                <a:latin typeface="PalatinoLinotype-Roman"/>
              </a:rPr>
              <a:t>O ágape, porém, não substitui a Comunhão Eucarística; por isso, não se devem distribuir alimentos durante a CP.</a:t>
            </a:r>
            <a:endParaRPr lang="pt-BR" sz="3600" dirty="0"/>
          </a:p>
        </p:txBody>
      </p:sp>
      <p:pic>
        <p:nvPicPr>
          <p:cNvPr id="5" name="Imagem 4">
            <a:extLst>
              <a:ext uri="{FF2B5EF4-FFF2-40B4-BE49-F238E27FC236}">
                <a16:creationId xmlns="" xmlns:a16="http://schemas.microsoft.com/office/drawing/2014/main" id="{C7FB39EE-0ECA-4B5F-B6AF-FDFAEB94BC8A}"/>
              </a:ext>
            </a:extLst>
          </p:cNvPr>
          <p:cNvPicPr>
            <a:picLocks noChangeAspect="1"/>
          </p:cNvPicPr>
          <p:nvPr/>
        </p:nvPicPr>
        <p:blipFill>
          <a:blip r:embed="rId2"/>
          <a:stretch>
            <a:fillRect/>
          </a:stretch>
        </p:blipFill>
        <p:spPr>
          <a:xfrm>
            <a:off x="6253216" y="2030267"/>
            <a:ext cx="5547800" cy="4328330"/>
          </a:xfrm>
          <a:prstGeom prst="rect">
            <a:avLst/>
          </a:prstGeom>
        </p:spPr>
      </p:pic>
    </p:spTree>
    <p:extLst>
      <p:ext uri="{BB962C8B-B14F-4D97-AF65-F5344CB8AC3E}">
        <p14:creationId xmlns:p14="http://schemas.microsoft.com/office/powerpoint/2010/main" val="22403513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 xmlns:a16="http://schemas.microsoft.com/office/drawing/2014/main" id="{815135B4-F5A3-4719-8E2C-84F573E0A3EC}"/>
              </a:ext>
            </a:extLst>
          </p:cNvPr>
          <p:cNvSpPr/>
          <p:nvPr/>
        </p:nvSpPr>
        <p:spPr>
          <a:xfrm>
            <a:off x="4220308" y="2094025"/>
            <a:ext cx="7469943" cy="3970318"/>
          </a:xfrm>
          <a:prstGeom prst="rect">
            <a:avLst/>
          </a:prstGeom>
        </p:spPr>
        <p:txBody>
          <a:bodyPr wrap="square">
            <a:spAutoFit/>
          </a:bodyPr>
          <a:lstStyle/>
          <a:p>
            <a:pPr algn="just"/>
            <a:r>
              <a:rPr lang="pt-BR" sz="3600" dirty="0">
                <a:latin typeface="PalatinoLinotype-Roman"/>
              </a:rPr>
              <a:t>Reunida a comunidade em lugar adequado, pronuncia- se a oração de bênção da mesa, de acordo com o tempo litúrgico, conforme o Ritual de Bênçãos, ou outra forma apropriada, e, em seguida, partilha-se o alimento...</a:t>
            </a:r>
            <a:endParaRPr lang="pt-BR" sz="3600" dirty="0"/>
          </a:p>
        </p:txBody>
      </p:sp>
      <p:pic>
        <p:nvPicPr>
          <p:cNvPr id="4" name="Imagem 3">
            <a:extLst>
              <a:ext uri="{FF2B5EF4-FFF2-40B4-BE49-F238E27FC236}">
                <a16:creationId xmlns="" xmlns:a16="http://schemas.microsoft.com/office/drawing/2014/main" id="{259B566C-536B-4933-8E06-F58B1075D9C0}"/>
              </a:ext>
            </a:extLst>
          </p:cNvPr>
          <p:cNvPicPr>
            <a:picLocks noChangeAspect="1"/>
          </p:cNvPicPr>
          <p:nvPr/>
        </p:nvPicPr>
        <p:blipFill>
          <a:blip r:embed="rId2"/>
          <a:stretch>
            <a:fillRect/>
          </a:stretch>
        </p:blipFill>
        <p:spPr>
          <a:xfrm>
            <a:off x="0" y="0"/>
            <a:ext cx="3857625" cy="6443003"/>
          </a:xfrm>
          <a:prstGeom prst="rect">
            <a:avLst/>
          </a:prstGeom>
        </p:spPr>
      </p:pic>
    </p:spTree>
    <p:extLst>
      <p:ext uri="{BB962C8B-B14F-4D97-AF65-F5344CB8AC3E}">
        <p14:creationId xmlns:p14="http://schemas.microsoft.com/office/powerpoint/2010/main" val="16985829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7053C3F-CE80-43D7-B686-6CAB66799F4D}"/>
              </a:ext>
            </a:extLst>
          </p:cNvPr>
          <p:cNvSpPr>
            <a:spLocks noGrp="1"/>
          </p:cNvSpPr>
          <p:nvPr>
            <p:ph type="title"/>
          </p:nvPr>
        </p:nvSpPr>
        <p:spPr>
          <a:xfrm>
            <a:off x="1451579" y="804519"/>
            <a:ext cx="6454171" cy="1049235"/>
          </a:xfrm>
        </p:spPr>
        <p:txBody>
          <a:bodyPr>
            <a:noAutofit/>
          </a:bodyPr>
          <a:lstStyle/>
          <a:p>
            <a:r>
              <a:rPr lang="pt-BR" sz="4000" b="1" dirty="0"/>
              <a:t>Cap. IX – orientações pastorais sobre a </a:t>
            </a:r>
            <a:r>
              <a:rPr lang="pt-BR" sz="4000" b="1" dirty="0" err="1"/>
              <a:t>cp</a:t>
            </a:r>
            <a:endParaRPr lang="pt-BR" sz="4000" b="1" dirty="0"/>
          </a:p>
        </p:txBody>
      </p:sp>
      <p:sp>
        <p:nvSpPr>
          <p:cNvPr id="3" name="CaixaDeTexto 2">
            <a:extLst>
              <a:ext uri="{FF2B5EF4-FFF2-40B4-BE49-F238E27FC236}">
                <a16:creationId xmlns="" xmlns:a16="http://schemas.microsoft.com/office/drawing/2014/main" id="{6B7B0E4A-3699-4119-A05C-E4DDB207F81E}"/>
              </a:ext>
            </a:extLst>
          </p:cNvPr>
          <p:cNvSpPr txBox="1"/>
          <p:nvPr/>
        </p:nvSpPr>
        <p:spPr>
          <a:xfrm>
            <a:off x="478302" y="2172702"/>
            <a:ext cx="7666892" cy="3939540"/>
          </a:xfrm>
          <a:prstGeom prst="rect">
            <a:avLst/>
          </a:prstGeom>
          <a:noFill/>
        </p:spPr>
        <p:txBody>
          <a:bodyPr wrap="square" rtlCol="0">
            <a:spAutoFit/>
          </a:bodyPr>
          <a:lstStyle/>
          <a:p>
            <a:r>
              <a:rPr lang="pt-BR" sz="3600" b="1" dirty="0"/>
              <a:t>Assembleia Litúrgica: </a:t>
            </a:r>
            <a:r>
              <a:rPr lang="pt-BR" sz="2800" dirty="0"/>
              <a:t>Convocada por Deus</a:t>
            </a:r>
          </a:p>
          <a:p>
            <a:pPr marL="457200" indent="-457200">
              <a:buFont typeface="Arial" panose="020B0604020202020204" pitchFamily="34" charset="0"/>
              <a:buChar char="•"/>
            </a:pPr>
            <a:r>
              <a:rPr lang="pt-BR" sz="2800" dirty="0"/>
              <a:t>Sinal sacramental de Cristo: </a:t>
            </a:r>
            <a:r>
              <a:rPr lang="pt-BR" sz="2800" i="1" dirty="0"/>
              <a:t>Ele está no meio de nós!</a:t>
            </a:r>
          </a:p>
          <a:p>
            <a:pPr marL="457200" indent="-457200">
              <a:buFont typeface="Arial" panose="020B0604020202020204" pitchFamily="34" charset="0"/>
              <a:buChar char="•"/>
            </a:pPr>
            <a:r>
              <a:rPr lang="pt-BR" sz="2800" dirty="0"/>
              <a:t>Exercício do Sacerdócio Batismal, do sacerdócio de Cristo</a:t>
            </a:r>
          </a:p>
          <a:p>
            <a:pPr marL="457200" indent="-457200">
              <a:buFont typeface="Arial" panose="020B0604020202020204" pitchFamily="34" charset="0"/>
              <a:buChar char="•"/>
            </a:pPr>
            <a:r>
              <a:rPr lang="pt-BR" sz="2800" dirty="0"/>
              <a:t>Expressão do corpo de Cristo, cada um com seu papel                                      </a:t>
            </a:r>
            <a:r>
              <a:rPr lang="pt-BR" sz="2800" dirty="0" smtClean="0"/>
              <a:t>   </a:t>
            </a:r>
            <a:r>
              <a:rPr lang="pt-BR" sz="2800" b="1" dirty="0"/>
              <a:t>(107-111)</a:t>
            </a:r>
          </a:p>
          <a:p>
            <a:endParaRPr lang="pt-BR" dirty="0"/>
          </a:p>
        </p:txBody>
      </p:sp>
      <p:pic>
        <p:nvPicPr>
          <p:cNvPr id="4" name="Imagem 3">
            <a:extLst>
              <a:ext uri="{FF2B5EF4-FFF2-40B4-BE49-F238E27FC236}">
                <a16:creationId xmlns="" xmlns:a16="http://schemas.microsoft.com/office/drawing/2014/main" id="{27F44514-4F78-49CE-8643-4548F2DC0446}"/>
              </a:ext>
            </a:extLst>
          </p:cNvPr>
          <p:cNvPicPr>
            <a:picLocks noChangeAspect="1"/>
          </p:cNvPicPr>
          <p:nvPr/>
        </p:nvPicPr>
        <p:blipFill>
          <a:blip r:embed="rId2"/>
          <a:stretch>
            <a:fillRect/>
          </a:stretch>
        </p:blipFill>
        <p:spPr>
          <a:xfrm>
            <a:off x="8257734" y="1092810"/>
            <a:ext cx="3934265" cy="4391025"/>
          </a:xfrm>
          <a:prstGeom prst="rect">
            <a:avLst/>
          </a:prstGeom>
        </p:spPr>
      </p:pic>
    </p:spTree>
    <p:extLst>
      <p:ext uri="{BB962C8B-B14F-4D97-AF65-F5344CB8AC3E}">
        <p14:creationId xmlns:p14="http://schemas.microsoft.com/office/powerpoint/2010/main" val="268377532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82D0DBB4-EF88-455B-9934-EAA5BB8C19D7}"/>
              </a:ext>
            </a:extLst>
          </p:cNvPr>
          <p:cNvPicPr>
            <a:picLocks noChangeAspect="1"/>
          </p:cNvPicPr>
          <p:nvPr/>
        </p:nvPicPr>
        <p:blipFill>
          <a:blip r:embed="rId2"/>
          <a:stretch>
            <a:fillRect/>
          </a:stretch>
        </p:blipFill>
        <p:spPr>
          <a:xfrm>
            <a:off x="0" y="0"/>
            <a:ext cx="12192000" cy="1898497"/>
          </a:xfrm>
          <a:prstGeom prst="rect">
            <a:avLst/>
          </a:prstGeom>
        </p:spPr>
      </p:pic>
      <p:sp>
        <p:nvSpPr>
          <p:cNvPr id="3" name="Retângulo 2">
            <a:extLst>
              <a:ext uri="{FF2B5EF4-FFF2-40B4-BE49-F238E27FC236}">
                <a16:creationId xmlns="" xmlns:a16="http://schemas.microsoft.com/office/drawing/2014/main" id="{179A9B58-2832-42B3-BAA1-18F22B175783}"/>
              </a:ext>
            </a:extLst>
          </p:cNvPr>
          <p:cNvSpPr/>
          <p:nvPr/>
        </p:nvSpPr>
        <p:spPr>
          <a:xfrm>
            <a:off x="729175" y="2077606"/>
            <a:ext cx="10733650" cy="3970318"/>
          </a:xfrm>
          <a:prstGeom prst="rect">
            <a:avLst/>
          </a:prstGeom>
        </p:spPr>
        <p:txBody>
          <a:bodyPr wrap="square">
            <a:spAutoFit/>
          </a:bodyPr>
          <a:lstStyle/>
          <a:p>
            <a:pPr algn="just"/>
            <a:r>
              <a:rPr lang="pt-BR" sz="2100" dirty="0">
                <a:latin typeface="PalatinoLinotype-Roman"/>
              </a:rPr>
              <a:t>Todos os ministros, no exercício de seu ministério, têm a missão de promover a participação ativa, plena, consciente, interna, externa e frutuosa dos fiéis na celebração litúrgica.</a:t>
            </a:r>
          </a:p>
          <a:p>
            <a:pPr algn="just"/>
            <a:r>
              <a:rPr lang="pt-BR" sz="2100" dirty="0">
                <a:latin typeface="PalatinoLinotype-Roman"/>
              </a:rPr>
              <a:t>Tudo na liturgia se estrutura e se ordena em função da assembleia. </a:t>
            </a:r>
          </a:p>
          <a:p>
            <a:pPr algn="just"/>
            <a:r>
              <a:rPr lang="pt-BR" sz="2100" dirty="0">
                <a:latin typeface="PalatinoLinotype-Roman"/>
              </a:rPr>
              <a:t>É para servir a assembleia que existem os diversos ministérios, inclusive o ministério ordenado. </a:t>
            </a:r>
          </a:p>
          <a:p>
            <a:pPr algn="just"/>
            <a:r>
              <a:rPr lang="pt-BR" sz="2100" dirty="0">
                <a:latin typeface="PalatinoLinotype-Roman"/>
              </a:rPr>
              <a:t>É por causa da assembleia que o altar deve ser o lugar central e o ambão deve estar em um lugar visível e elevado. </a:t>
            </a:r>
          </a:p>
          <a:p>
            <a:pPr algn="just"/>
            <a:r>
              <a:rPr lang="pt-BR" sz="2100" dirty="0">
                <a:latin typeface="PalatinoLinotype-Roman"/>
              </a:rPr>
              <a:t>Com o objetivo de favorecer a participação da assembleia é que os microfones devem funcionar bem e a luz a iluminar os elementos mais importantes.</a:t>
            </a:r>
          </a:p>
          <a:p>
            <a:pPr algn="just"/>
            <a:r>
              <a:rPr lang="pt-BR" sz="2100" dirty="0">
                <a:latin typeface="PalatinoLinotype-Roman"/>
              </a:rPr>
              <a:t>Poderíamos considerar a assembleia primeira manifestação do Ressuscitado, porque ela é o sacramento primordial de Jesus Cristo que é a Igreja (LG, n. 26; IGMR, n. 50).</a:t>
            </a:r>
            <a:endParaRPr lang="pt-BR" sz="2100" dirty="0"/>
          </a:p>
        </p:txBody>
      </p:sp>
    </p:spTree>
    <p:extLst>
      <p:ext uri="{BB962C8B-B14F-4D97-AF65-F5344CB8AC3E}">
        <p14:creationId xmlns:p14="http://schemas.microsoft.com/office/powerpoint/2010/main" val="11522284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77518ED-A16C-4CB0-B646-6D0AB954BD57}"/>
              </a:ext>
            </a:extLst>
          </p:cNvPr>
          <p:cNvSpPr>
            <a:spLocks noGrp="1"/>
          </p:cNvSpPr>
          <p:nvPr>
            <p:ph type="title"/>
          </p:nvPr>
        </p:nvSpPr>
        <p:spPr>
          <a:xfrm>
            <a:off x="633047" y="495895"/>
            <a:ext cx="6428935" cy="1049235"/>
          </a:xfrm>
        </p:spPr>
        <p:txBody>
          <a:bodyPr>
            <a:noAutofit/>
          </a:bodyPr>
          <a:lstStyle/>
          <a:p>
            <a:pPr algn="ctr"/>
            <a:r>
              <a:rPr lang="pt-BR" sz="3600" b="1" dirty="0"/>
              <a:t>Outros ministérios e serviços na </a:t>
            </a:r>
            <a:r>
              <a:rPr lang="pt-BR" sz="3600" b="1" dirty="0" err="1"/>
              <a:t>cp</a:t>
            </a:r>
            <a:r>
              <a:rPr lang="pt-BR" sz="3600" b="1" dirty="0"/>
              <a:t> </a:t>
            </a:r>
          </a:p>
        </p:txBody>
      </p:sp>
      <p:sp>
        <p:nvSpPr>
          <p:cNvPr id="3" name="CaixaDeTexto 2">
            <a:extLst>
              <a:ext uri="{FF2B5EF4-FFF2-40B4-BE49-F238E27FC236}">
                <a16:creationId xmlns="" xmlns:a16="http://schemas.microsoft.com/office/drawing/2014/main" id="{AE527C29-C128-49EC-B464-D9224EBDA8E3}"/>
              </a:ext>
            </a:extLst>
          </p:cNvPr>
          <p:cNvSpPr txBox="1"/>
          <p:nvPr/>
        </p:nvSpPr>
        <p:spPr>
          <a:xfrm>
            <a:off x="1111346" y="2332056"/>
            <a:ext cx="10494499" cy="3754874"/>
          </a:xfrm>
          <a:prstGeom prst="rect">
            <a:avLst/>
          </a:prstGeom>
          <a:noFill/>
        </p:spPr>
        <p:txBody>
          <a:bodyPr wrap="square" rtlCol="0">
            <a:spAutoFit/>
          </a:bodyPr>
          <a:lstStyle/>
          <a:p>
            <a:r>
              <a:rPr lang="pt-BR" sz="3600" dirty="0"/>
              <a:t>Ministério da Acolhida</a:t>
            </a:r>
          </a:p>
          <a:p>
            <a:r>
              <a:rPr lang="pt-BR" sz="3600" dirty="0"/>
              <a:t>Ministério do Leitor</a:t>
            </a:r>
          </a:p>
          <a:p>
            <a:r>
              <a:rPr lang="pt-BR" sz="3600" dirty="0"/>
              <a:t>Ministério do Salmista</a:t>
            </a:r>
          </a:p>
          <a:p>
            <a:r>
              <a:rPr lang="pt-BR" sz="3600" dirty="0"/>
              <a:t>Ministério da distribuição da Sagrada Comunhão</a:t>
            </a:r>
          </a:p>
          <a:p>
            <a:r>
              <a:rPr lang="pt-BR" sz="3600" dirty="0"/>
              <a:t>Ministério do Canto</a:t>
            </a:r>
          </a:p>
          <a:p>
            <a:r>
              <a:rPr lang="pt-BR" sz="3600" dirty="0"/>
              <a:t>Outras funções litúrgicas </a:t>
            </a:r>
            <a:r>
              <a:rPr lang="pt-BR" sz="4000" dirty="0"/>
              <a:t>                        </a:t>
            </a:r>
            <a:r>
              <a:rPr lang="pt-BR" sz="2800" b="1" dirty="0"/>
              <a:t>(112)</a:t>
            </a:r>
          </a:p>
          <a:p>
            <a:endParaRPr lang="pt-BR" dirty="0"/>
          </a:p>
        </p:txBody>
      </p:sp>
      <p:pic>
        <p:nvPicPr>
          <p:cNvPr id="4" name="Imagem 3">
            <a:extLst>
              <a:ext uri="{FF2B5EF4-FFF2-40B4-BE49-F238E27FC236}">
                <a16:creationId xmlns="" xmlns:a16="http://schemas.microsoft.com/office/drawing/2014/main" id="{E5490323-C124-4DB6-A47C-9C197EFC9A20}"/>
              </a:ext>
            </a:extLst>
          </p:cNvPr>
          <p:cNvPicPr>
            <a:picLocks noChangeAspect="1"/>
          </p:cNvPicPr>
          <p:nvPr/>
        </p:nvPicPr>
        <p:blipFill>
          <a:blip r:embed="rId2"/>
          <a:stretch>
            <a:fillRect/>
          </a:stretch>
        </p:blipFill>
        <p:spPr>
          <a:xfrm>
            <a:off x="6909112" y="-1"/>
            <a:ext cx="5282888" cy="3629465"/>
          </a:xfrm>
          <a:prstGeom prst="rect">
            <a:avLst/>
          </a:prstGeom>
        </p:spPr>
      </p:pic>
    </p:spTree>
    <p:extLst>
      <p:ext uri="{BB962C8B-B14F-4D97-AF65-F5344CB8AC3E}">
        <p14:creationId xmlns:p14="http://schemas.microsoft.com/office/powerpoint/2010/main" val="36923728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D71C500-F994-4629-8110-819FD3AE7B0E}"/>
              </a:ext>
            </a:extLst>
          </p:cNvPr>
          <p:cNvSpPr>
            <a:spLocks noGrp="1"/>
          </p:cNvSpPr>
          <p:nvPr>
            <p:ph type="title"/>
          </p:nvPr>
        </p:nvSpPr>
        <p:spPr/>
        <p:txBody>
          <a:bodyPr/>
          <a:lstStyle/>
          <a:p>
            <a:endParaRPr lang="pt-BR" dirty="0"/>
          </a:p>
        </p:txBody>
      </p:sp>
      <p:sp>
        <p:nvSpPr>
          <p:cNvPr id="3" name="Retângulo 2">
            <a:extLst>
              <a:ext uri="{FF2B5EF4-FFF2-40B4-BE49-F238E27FC236}">
                <a16:creationId xmlns="" xmlns:a16="http://schemas.microsoft.com/office/drawing/2014/main" id="{5D04FAC1-750F-4500-8BC5-6EE39C5C0C94}"/>
              </a:ext>
            </a:extLst>
          </p:cNvPr>
          <p:cNvSpPr/>
          <p:nvPr/>
        </p:nvSpPr>
        <p:spPr>
          <a:xfrm>
            <a:off x="572086" y="2274838"/>
            <a:ext cx="6096000" cy="3970318"/>
          </a:xfrm>
          <a:prstGeom prst="rect">
            <a:avLst/>
          </a:prstGeom>
        </p:spPr>
        <p:txBody>
          <a:bodyPr>
            <a:spAutoFit/>
          </a:bodyPr>
          <a:lstStyle/>
          <a:p>
            <a:pPr algn="just"/>
            <a:r>
              <a:rPr lang="pt-BR" sz="2800" dirty="0">
                <a:latin typeface="PalatinoLinotype-Roman"/>
              </a:rPr>
              <a:t>Para valorizar a diversidade dos ministérios, a mesma pessoa não deveria desempenhar mais de uma função. Assim, na CP, na medida do possível, um deveria ser o que dirige, outro o leitor, outro o que distribui a Sagrada Comunhão, outro o que dirige o canto e assim por diante</a:t>
            </a:r>
            <a:r>
              <a:rPr lang="pt-BR" sz="2800" dirty="0" smtClean="0">
                <a:latin typeface="PalatinoLinotype-Roman"/>
              </a:rPr>
              <a:t>.                                      </a:t>
            </a:r>
            <a:r>
              <a:rPr lang="pt-BR" sz="2800" b="1" dirty="0">
                <a:latin typeface="PalatinoLinotype-Roman"/>
              </a:rPr>
              <a:t>(114)</a:t>
            </a:r>
            <a:endParaRPr lang="pt-BR" sz="2800" b="1" dirty="0"/>
          </a:p>
        </p:txBody>
      </p:sp>
      <p:pic>
        <p:nvPicPr>
          <p:cNvPr id="4" name="Imagem 3">
            <a:extLst>
              <a:ext uri="{FF2B5EF4-FFF2-40B4-BE49-F238E27FC236}">
                <a16:creationId xmlns="" xmlns:a16="http://schemas.microsoft.com/office/drawing/2014/main" id="{A026602C-8779-4E90-A71A-3E8D42E2C4E8}"/>
              </a:ext>
            </a:extLst>
          </p:cNvPr>
          <p:cNvPicPr>
            <a:picLocks noChangeAspect="1"/>
          </p:cNvPicPr>
          <p:nvPr/>
        </p:nvPicPr>
        <p:blipFill>
          <a:blip r:embed="rId2"/>
          <a:stretch>
            <a:fillRect/>
          </a:stretch>
        </p:blipFill>
        <p:spPr>
          <a:xfrm>
            <a:off x="0" y="-9869"/>
            <a:ext cx="12192000" cy="1979346"/>
          </a:xfrm>
          <a:prstGeom prst="rect">
            <a:avLst/>
          </a:prstGeom>
        </p:spPr>
      </p:pic>
      <p:pic>
        <p:nvPicPr>
          <p:cNvPr id="5" name="Imagem 4">
            <a:extLst>
              <a:ext uri="{FF2B5EF4-FFF2-40B4-BE49-F238E27FC236}">
                <a16:creationId xmlns="" xmlns:a16="http://schemas.microsoft.com/office/drawing/2014/main" id="{A5832A5C-914F-4521-99B3-37962F59E87E}"/>
              </a:ext>
            </a:extLst>
          </p:cNvPr>
          <p:cNvPicPr>
            <a:picLocks noChangeAspect="1"/>
          </p:cNvPicPr>
          <p:nvPr/>
        </p:nvPicPr>
        <p:blipFill>
          <a:blip r:embed="rId3"/>
          <a:stretch>
            <a:fillRect/>
          </a:stretch>
        </p:blipFill>
        <p:spPr>
          <a:xfrm>
            <a:off x="7498079" y="2140948"/>
            <a:ext cx="3669316" cy="4269108"/>
          </a:xfrm>
          <a:prstGeom prst="rect">
            <a:avLst/>
          </a:prstGeom>
        </p:spPr>
      </p:pic>
    </p:spTree>
    <p:extLst>
      <p:ext uri="{BB962C8B-B14F-4D97-AF65-F5344CB8AC3E}">
        <p14:creationId xmlns:p14="http://schemas.microsoft.com/office/powerpoint/2010/main" val="36590229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38958132-0516-463A-B525-E24AA2585E38}"/>
              </a:ext>
            </a:extLst>
          </p:cNvPr>
          <p:cNvPicPr>
            <a:picLocks noChangeAspect="1"/>
          </p:cNvPicPr>
          <p:nvPr/>
        </p:nvPicPr>
        <p:blipFill>
          <a:blip r:embed="rId2"/>
          <a:stretch>
            <a:fillRect/>
          </a:stretch>
        </p:blipFill>
        <p:spPr>
          <a:xfrm>
            <a:off x="20903" y="400930"/>
            <a:ext cx="6075097" cy="3981155"/>
          </a:xfrm>
          <a:prstGeom prst="rect">
            <a:avLst/>
          </a:prstGeom>
        </p:spPr>
      </p:pic>
      <p:sp>
        <p:nvSpPr>
          <p:cNvPr id="5" name="Seta: para a Direita 4">
            <a:extLst>
              <a:ext uri="{FF2B5EF4-FFF2-40B4-BE49-F238E27FC236}">
                <a16:creationId xmlns="" xmlns:a16="http://schemas.microsoft.com/office/drawing/2014/main" id="{8063BC36-A8E2-483C-AFFE-0EBACA070C56}"/>
              </a:ext>
            </a:extLst>
          </p:cNvPr>
          <p:cNvSpPr/>
          <p:nvPr/>
        </p:nvSpPr>
        <p:spPr>
          <a:xfrm>
            <a:off x="6096000" y="1252025"/>
            <a:ext cx="1148862" cy="4079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 xmlns:a16="http://schemas.microsoft.com/office/drawing/2014/main" id="{11DEA7BA-2464-418F-96F6-0432B2CFBD09}"/>
              </a:ext>
            </a:extLst>
          </p:cNvPr>
          <p:cNvSpPr txBox="1"/>
          <p:nvPr/>
        </p:nvSpPr>
        <p:spPr>
          <a:xfrm>
            <a:off x="7244862" y="1214037"/>
            <a:ext cx="4473526" cy="446276"/>
          </a:xfrm>
          <a:prstGeom prst="rect">
            <a:avLst/>
          </a:prstGeom>
          <a:noFill/>
        </p:spPr>
        <p:txBody>
          <a:bodyPr wrap="square" rtlCol="0">
            <a:spAutoFit/>
          </a:bodyPr>
          <a:lstStyle/>
          <a:p>
            <a:r>
              <a:rPr lang="pt-BR" sz="2300" dirty="0" smtClean="0"/>
              <a:t>Resposta a uma necessidade</a:t>
            </a:r>
            <a:endParaRPr lang="pt-BR" sz="2300" dirty="0"/>
          </a:p>
        </p:txBody>
      </p:sp>
      <p:sp>
        <p:nvSpPr>
          <p:cNvPr id="8" name="Seta: para Baixo 7">
            <a:extLst>
              <a:ext uri="{FF2B5EF4-FFF2-40B4-BE49-F238E27FC236}">
                <a16:creationId xmlns="" xmlns:a16="http://schemas.microsoft.com/office/drawing/2014/main" id="{3DD6D587-B308-4DEF-80B5-ADF91F4A6A09}"/>
              </a:ext>
            </a:extLst>
          </p:cNvPr>
          <p:cNvSpPr/>
          <p:nvPr/>
        </p:nvSpPr>
        <p:spPr>
          <a:xfrm>
            <a:off x="8750105" y="1856936"/>
            <a:ext cx="520504" cy="82999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 xmlns:a16="http://schemas.microsoft.com/office/drawing/2014/main" id="{44F38BE8-CB9C-45DB-B85C-ED6E8A9E952C}"/>
              </a:ext>
            </a:extLst>
          </p:cNvPr>
          <p:cNvSpPr txBox="1"/>
          <p:nvPr/>
        </p:nvSpPr>
        <p:spPr>
          <a:xfrm>
            <a:off x="6571958" y="2686929"/>
            <a:ext cx="5092505" cy="954107"/>
          </a:xfrm>
          <a:prstGeom prst="rect">
            <a:avLst/>
          </a:prstGeom>
          <a:noFill/>
        </p:spPr>
        <p:txBody>
          <a:bodyPr wrap="square" rtlCol="0">
            <a:spAutoFit/>
          </a:bodyPr>
          <a:lstStyle/>
          <a:p>
            <a:pPr algn="ctr"/>
            <a:r>
              <a:rPr lang="pt-BR" sz="2800" dirty="0"/>
              <a:t>“Nos orienta hoje também para darmos resposta”.</a:t>
            </a:r>
          </a:p>
        </p:txBody>
      </p:sp>
      <p:sp>
        <p:nvSpPr>
          <p:cNvPr id="10" name="Retângulo 9">
            <a:extLst>
              <a:ext uri="{FF2B5EF4-FFF2-40B4-BE49-F238E27FC236}">
                <a16:creationId xmlns="" xmlns:a16="http://schemas.microsoft.com/office/drawing/2014/main" id="{6BBE108A-AEC6-461C-8EA3-7CFF9E71585F}"/>
              </a:ext>
            </a:extLst>
          </p:cNvPr>
          <p:cNvSpPr/>
          <p:nvPr/>
        </p:nvSpPr>
        <p:spPr>
          <a:xfrm>
            <a:off x="379827" y="4480559"/>
            <a:ext cx="11706665" cy="1569660"/>
          </a:xfrm>
          <a:prstGeom prst="rect">
            <a:avLst/>
          </a:prstGeom>
        </p:spPr>
        <p:txBody>
          <a:bodyPr wrap="square">
            <a:spAutoFit/>
          </a:bodyPr>
          <a:lstStyle/>
          <a:p>
            <a:pPr algn="just"/>
            <a:r>
              <a:rPr lang="pt-BR" sz="2400" dirty="0">
                <a:latin typeface="PalatinoLinotype-Roman"/>
              </a:rPr>
              <a:t>“Para suprir essa “urgência pastoral” reafirmamos nosso reconhecimento aos </a:t>
            </a:r>
            <a:r>
              <a:rPr lang="pt-BR" sz="2400" dirty="0">
                <a:solidFill>
                  <a:srgbClr val="FF0000"/>
                </a:solidFill>
                <a:latin typeface="PalatinoLinotype-Roman"/>
              </a:rPr>
              <a:t>numerosos ministérios </a:t>
            </a:r>
            <a:r>
              <a:rPr lang="pt-BR" sz="2400" dirty="0">
                <a:latin typeface="PalatinoLinotype-Roman"/>
              </a:rPr>
              <a:t>que tantos irmãos, leigas e leigos, exercem, com grande dedicação e amor na construção eclesial e desejamos dar às nossas Igrejas particulares uma resposta, articulada e concreta, às novas urgências pastorais”.</a:t>
            </a:r>
            <a:endParaRPr lang="pt-BR" sz="2400" dirty="0"/>
          </a:p>
        </p:txBody>
      </p:sp>
      <p:sp>
        <p:nvSpPr>
          <p:cNvPr id="11" name="Seta: para Baixo 10">
            <a:extLst>
              <a:ext uri="{FF2B5EF4-FFF2-40B4-BE49-F238E27FC236}">
                <a16:creationId xmlns="" xmlns:a16="http://schemas.microsoft.com/office/drawing/2014/main" id="{FDE14D6A-3FC1-49B9-A967-9A1F46F9179F}"/>
              </a:ext>
            </a:extLst>
          </p:cNvPr>
          <p:cNvSpPr/>
          <p:nvPr/>
        </p:nvSpPr>
        <p:spPr>
          <a:xfrm>
            <a:off x="8785977" y="3641036"/>
            <a:ext cx="484632" cy="839523"/>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CaixaDeTexto 1">
            <a:extLst>
              <a:ext uri="{FF2B5EF4-FFF2-40B4-BE49-F238E27FC236}">
                <a16:creationId xmlns="" xmlns:a16="http://schemas.microsoft.com/office/drawing/2014/main" id="{38BACBA9-D3D9-4BDE-98B0-EB8B7A5C8B97}"/>
              </a:ext>
            </a:extLst>
          </p:cNvPr>
          <p:cNvSpPr txBox="1"/>
          <p:nvPr/>
        </p:nvSpPr>
        <p:spPr>
          <a:xfrm>
            <a:off x="6110068" y="438449"/>
            <a:ext cx="2841674" cy="523220"/>
          </a:xfrm>
          <a:prstGeom prst="rect">
            <a:avLst/>
          </a:prstGeom>
          <a:noFill/>
        </p:spPr>
        <p:txBody>
          <a:bodyPr wrap="square" rtlCol="0">
            <a:spAutoFit/>
          </a:bodyPr>
          <a:lstStyle/>
          <a:p>
            <a:r>
              <a:rPr lang="pt-BR" sz="2800" b="1" dirty="0"/>
              <a:t>(116-118)</a:t>
            </a:r>
          </a:p>
        </p:txBody>
      </p:sp>
    </p:spTree>
    <p:extLst>
      <p:ext uri="{BB962C8B-B14F-4D97-AF65-F5344CB8AC3E}">
        <p14:creationId xmlns:p14="http://schemas.microsoft.com/office/powerpoint/2010/main" val="299645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p:bldP spid="11"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BF8FF35-D1D9-43D9-9DF5-44DC14E373B1}"/>
              </a:ext>
            </a:extLst>
          </p:cNvPr>
          <p:cNvSpPr>
            <a:spLocks noGrp="1"/>
          </p:cNvSpPr>
          <p:nvPr>
            <p:ph type="title"/>
          </p:nvPr>
        </p:nvSpPr>
        <p:spPr>
          <a:xfrm>
            <a:off x="1451579" y="719677"/>
            <a:ext cx="9603275" cy="1049235"/>
          </a:xfrm>
        </p:spPr>
        <p:txBody>
          <a:bodyPr>
            <a:noAutofit/>
          </a:bodyPr>
          <a:lstStyle/>
          <a:p>
            <a:pPr algn="ctr"/>
            <a:r>
              <a:rPr lang="pt-BR" sz="4000" b="1" dirty="0"/>
              <a:t>A preparação da comunidade para a </a:t>
            </a:r>
            <a:r>
              <a:rPr lang="pt-BR" sz="4000" b="1" dirty="0" err="1"/>
              <a:t>cp</a:t>
            </a:r>
            <a:r>
              <a:rPr lang="pt-BR" sz="4000" b="1" dirty="0"/>
              <a:t> </a:t>
            </a:r>
            <a:r>
              <a:rPr lang="pt-BR" sz="2800" b="1" dirty="0"/>
              <a:t>(122)</a:t>
            </a:r>
          </a:p>
        </p:txBody>
      </p:sp>
      <p:sp>
        <p:nvSpPr>
          <p:cNvPr id="3" name="CaixaDeTexto 2">
            <a:extLst>
              <a:ext uri="{FF2B5EF4-FFF2-40B4-BE49-F238E27FC236}">
                <a16:creationId xmlns="" xmlns:a16="http://schemas.microsoft.com/office/drawing/2014/main" id="{AEFD16B1-0224-4E80-A31D-F2B799FA2252}"/>
              </a:ext>
            </a:extLst>
          </p:cNvPr>
          <p:cNvSpPr txBox="1"/>
          <p:nvPr/>
        </p:nvSpPr>
        <p:spPr>
          <a:xfrm>
            <a:off x="886265" y="2166425"/>
            <a:ext cx="10168589" cy="3323987"/>
          </a:xfrm>
          <a:prstGeom prst="rect">
            <a:avLst/>
          </a:prstGeom>
          <a:noFill/>
        </p:spPr>
        <p:txBody>
          <a:bodyPr wrap="square" rtlCol="0">
            <a:spAutoFit/>
          </a:bodyPr>
          <a:lstStyle/>
          <a:p>
            <a:pPr marL="285750" indent="-285750" algn="just">
              <a:buFont typeface="Arial" panose="020B0604020202020204" pitchFamily="34" charset="0"/>
              <a:buChar char="•"/>
            </a:pPr>
            <a:r>
              <a:rPr lang="pt-BR" sz="3000" dirty="0"/>
              <a:t>Eduquem-se todos os fiéis para saborear o sentido profundo da Palavra de Deus, distribuída ao longo do ano litúrgico;</a:t>
            </a:r>
          </a:p>
          <a:p>
            <a:pPr marL="285750" indent="-285750" algn="just">
              <a:buFont typeface="Arial" panose="020B0604020202020204" pitchFamily="34" charset="0"/>
              <a:buChar char="•"/>
            </a:pPr>
            <a:r>
              <a:rPr lang="pt-BR" sz="3000" dirty="0"/>
              <a:t>Sublinhe-se a unidade entre Palavra e Sacramento; a Palavra é “viva e eficaz” (</a:t>
            </a:r>
            <a:r>
              <a:rPr lang="pt-BR" sz="3000" dirty="0" err="1"/>
              <a:t>Hb</a:t>
            </a:r>
            <a:r>
              <a:rPr lang="pt-BR" sz="3000" dirty="0"/>
              <a:t> 4,14), isto é, “faz o que diz”;</a:t>
            </a:r>
          </a:p>
          <a:p>
            <a:pPr marL="285750" indent="-285750" algn="just">
              <a:buFont typeface="Arial" panose="020B0604020202020204" pitchFamily="34" charset="0"/>
              <a:buChar char="•"/>
            </a:pPr>
            <a:r>
              <a:rPr lang="pt-BR" sz="3000" dirty="0"/>
              <a:t>Na celebração dos sacramentos e dos sacramentais, a Palavra receba a devida atenção e importância;</a:t>
            </a:r>
          </a:p>
        </p:txBody>
      </p:sp>
    </p:spTree>
    <p:extLst>
      <p:ext uri="{BB962C8B-B14F-4D97-AF65-F5344CB8AC3E}">
        <p14:creationId xmlns:p14="http://schemas.microsoft.com/office/powerpoint/2010/main" val="369562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8D487EE-5DA0-467F-95F5-CA9595BAC63D}"/>
              </a:ext>
            </a:extLst>
          </p:cNvPr>
          <p:cNvSpPr>
            <a:spLocks noGrp="1"/>
          </p:cNvSpPr>
          <p:nvPr>
            <p:ph type="title"/>
          </p:nvPr>
        </p:nvSpPr>
        <p:spPr>
          <a:xfrm>
            <a:off x="1451579" y="738531"/>
            <a:ext cx="9603275" cy="1049235"/>
          </a:xfrm>
        </p:spPr>
        <p:txBody>
          <a:bodyPr>
            <a:noAutofit/>
          </a:bodyPr>
          <a:lstStyle/>
          <a:p>
            <a:pPr algn="ctr"/>
            <a:r>
              <a:rPr lang="pt-BR" sz="4000" b="1" dirty="0"/>
              <a:t>A preparação da comunidade para a </a:t>
            </a:r>
            <a:r>
              <a:rPr lang="pt-BR" sz="4000" b="1" dirty="0" err="1"/>
              <a:t>cp</a:t>
            </a:r>
            <a:r>
              <a:rPr lang="pt-BR" sz="4000" b="1" dirty="0"/>
              <a:t> </a:t>
            </a:r>
            <a:r>
              <a:rPr lang="pt-BR" sz="2800" b="1" dirty="0"/>
              <a:t>(122)</a:t>
            </a:r>
            <a:endParaRPr lang="pt-BR" sz="2800" dirty="0"/>
          </a:p>
        </p:txBody>
      </p:sp>
      <p:sp>
        <p:nvSpPr>
          <p:cNvPr id="3" name="Retângulo 2">
            <a:extLst>
              <a:ext uri="{FF2B5EF4-FFF2-40B4-BE49-F238E27FC236}">
                <a16:creationId xmlns="" xmlns:a16="http://schemas.microsoft.com/office/drawing/2014/main" id="{21523B5A-DE4D-4C6B-A307-F83FE105DEBF}"/>
              </a:ext>
            </a:extLst>
          </p:cNvPr>
          <p:cNvSpPr/>
          <p:nvPr/>
        </p:nvSpPr>
        <p:spPr>
          <a:xfrm>
            <a:off x="633047" y="1997839"/>
            <a:ext cx="11029070" cy="3785652"/>
          </a:xfrm>
          <a:prstGeom prst="rect">
            <a:avLst/>
          </a:prstGeom>
        </p:spPr>
        <p:txBody>
          <a:bodyPr wrap="square">
            <a:spAutoFit/>
          </a:bodyPr>
          <a:lstStyle/>
          <a:p>
            <a:pPr marL="285750" indent="-285750" algn="just">
              <a:buFont typeface="Arial" panose="020B0604020202020204" pitchFamily="34" charset="0"/>
              <a:buChar char="•"/>
            </a:pPr>
            <a:r>
              <a:rPr lang="pt-BR" sz="3000" dirty="0" smtClean="0">
                <a:latin typeface="PalatinoLinotype-Roman"/>
              </a:rPr>
              <a:t>Pela sua dimensão sacramental, a Palavra seja bem proclamada e o povo de Deus educado para uma atenta escuta; para dar o devido valor, na proclamação da Palavra, use-se o Lecionário (ou a Bíblia) e a assembleia esteja com o olhar voltado ao </a:t>
            </a:r>
            <a:r>
              <a:rPr lang="pt-BR" sz="3000" dirty="0" err="1" smtClean="0">
                <a:latin typeface="PalatinoLinotype-Roman"/>
              </a:rPr>
              <a:t>ambão</a:t>
            </a:r>
            <a:r>
              <a:rPr lang="pt-BR" sz="3000" dirty="0" smtClean="0">
                <a:latin typeface="PalatinoLinotype-Roman"/>
              </a:rPr>
              <a:t>, lugar do anúncio da Palavra, e não para o subsídio litúrgico;</a:t>
            </a:r>
          </a:p>
          <a:p>
            <a:pPr marL="285750" indent="-285750" algn="just">
              <a:buFont typeface="Arial" panose="020B0604020202020204" pitchFamily="34" charset="0"/>
              <a:buChar char="•"/>
            </a:pPr>
            <a:r>
              <a:rPr lang="pt-BR" sz="3000" dirty="0" smtClean="0">
                <a:latin typeface="PalatinoLinotype-Roman"/>
              </a:rPr>
              <a:t> Os leitores das celebrações recebam adequada preparação bíblica, litúrgica e no campo da técnica da comunicação;</a:t>
            </a:r>
            <a:endParaRPr lang="pt-BR" sz="3000" dirty="0"/>
          </a:p>
        </p:txBody>
      </p:sp>
    </p:spTree>
    <p:extLst>
      <p:ext uri="{BB962C8B-B14F-4D97-AF65-F5344CB8AC3E}">
        <p14:creationId xmlns:p14="http://schemas.microsoft.com/office/powerpoint/2010/main" val="26706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 xmlns:a16="http://schemas.microsoft.com/office/drawing/2014/main" id="{05E20D2B-FDD5-496A-ABCA-6015CE02E30F}"/>
              </a:ext>
            </a:extLst>
          </p:cNvPr>
          <p:cNvPicPr>
            <a:picLocks noChangeAspect="1"/>
          </p:cNvPicPr>
          <p:nvPr/>
        </p:nvPicPr>
        <p:blipFill>
          <a:blip r:embed="rId2"/>
          <a:stretch>
            <a:fillRect/>
          </a:stretch>
        </p:blipFill>
        <p:spPr>
          <a:xfrm>
            <a:off x="773723" y="1811847"/>
            <a:ext cx="4051495" cy="2591341"/>
          </a:xfrm>
          <a:prstGeom prst="rect">
            <a:avLst/>
          </a:prstGeom>
        </p:spPr>
      </p:pic>
      <p:sp>
        <p:nvSpPr>
          <p:cNvPr id="3" name="Espaço Reservado para Conteúdo 2">
            <a:extLst>
              <a:ext uri="{FF2B5EF4-FFF2-40B4-BE49-F238E27FC236}">
                <a16:creationId xmlns="" xmlns:a16="http://schemas.microsoft.com/office/drawing/2014/main" id="{6863EA51-6F0B-4FAF-BC54-04C8F51FC7D1}"/>
              </a:ext>
            </a:extLst>
          </p:cNvPr>
          <p:cNvSpPr>
            <a:spLocks noGrp="1"/>
          </p:cNvSpPr>
          <p:nvPr>
            <p:ph idx="1"/>
          </p:nvPr>
        </p:nvSpPr>
        <p:spPr>
          <a:xfrm>
            <a:off x="4825218" y="881271"/>
            <a:ext cx="7026366" cy="4658826"/>
          </a:xfrm>
        </p:spPr>
        <p:txBody>
          <a:bodyPr>
            <a:noAutofit/>
          </a:bodyPr>
          <a:lstStyle/>
          <a:p>
            <a:pPr marL="0" indent="0" algn="just">
              <a:buNone/>
            </a:pPr>
            <a:r>
              <a:rPr lang="pt-BR" sz="3200" dirty="0"/>
              <a:t>...deseja oferecer elementos que permitam levar adiante esse processo de reflexão visando estimular, aprofundar e fortalecer, </a:t>
            </a:r>
            <a:r>
              <a:rPr lang="pt-BR" sz="3200" dirty="0">
                <a:solidFill>
                  <a:srgbClr val="FF0000"/>
                </a:solidFill>
              </a:rPr>
              <a:t>especialmente na Celebração da Palavra de Deus, o ministério da Palavra</a:t>
            </a:r>
            <a:r>
              <a:rPr lang="pt-BR" sz="3200" dirty="0"/>
              <a:t>, assumido por cristãos leigos e leigas, em nossas comunidades eclesiais. </a:t>
            </a:r>
            <a:r>
              <a:rPr lang="pt-BR" sz="3200" b="1" dirty="0"/>
              <a:t>(4)</a:t>
            </a:r>
          </a:p>
        </p:txBody>
      </p:sp>
    </p:spTree>
    <p:extLst>
      <p:ext uri="{BB962C8B-B14F-4D97-AF65-F5344CB8AC3E}">
        <p14:creationId xmlns:p14="http://schemas.microsoft.com/office/powerpoint/2010/main" val="405408563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575AADC-823F-42CD-AED9-48E84DDE408C}"/>
              </a:ext>
            </a:extLst>
          </p:cNvPr>
          <p:cNvSpPr>
            <a:spLocks noGrp="1"/>
          </p:cNvSpPr>
          <p:nvPr>
            <p:ph type="title"/>
          </p:nvPr>
        </p:nvSpPr>
        <p:spPr>
          <a:xfrm>
            <a:off x="1413872" y="700824"/>
            <a:ext cx="9603275" cy="1049235"/>
          </a:xfrm>
        </p:spPr>
        <p:txBody>
          <a:bodyPr>
            <a:noAutofit/>
          </a:bodyPr>
          <a:lstStyle/>
          <a:p>
            <a:pPr algn="ctr"/>
            <a:r>
              <a:rPr lang="pt-BR" sz="4000" b="1" dirty="0"/>
              <a:t>A preparação da comunidade para a </a:t>
            </a:r>
            <a:r>
              <a:rPr lang="pt-BR" sz="4000" b="1" dirty="0" err="1"/>
              <a:t>cp</a:t>
            </a:r>
            <a:r>
              <a:rPr lang="pt-BR" sz="4000" b="1" dirty="0"/>
              <a:t> </a:t>
            </a:r>
            <a:r>
              <a:rPr lang="pt-BR" sz="2800" b="1" dirty="0"/>
              <a:t>(122)</a:t>
            </a:r>
            <a:endParaRPr lang="pt-BR" sz="2800" dirty="0"/>
          </a:p>
        </p:txBody>
      </p:sp>
      <p:sp>
        <p:nvSpPr>
          <p:cNvPr id="3" name="Retângulo 2">
            <a:extLst>
              <a:ext uri="{FF2B5EF4-FFF2-40B4-BE49-F238E27FC236}">
                <a16:creationId xmlns="" xmlns:a16="http://schemas.microsoft.com/office/drawing/2014/main" id="{64EB2750-E52E-456E-9343-BE36FDD25BE7}"/>
              </a:ext>
            </a:extLst>
          </p:cNvPr>
          <p:cNvSpPr/>
          <p:nvPr/>
        </p:nvSpPr>
        <p:spPr>
          <a:xfrm>
            <a:off x="461890" y="1853754"/>
            <a:ext cx="11268220" cy="4401205"/>
          </a:xfrm>
          <a:prstGeom prst="rect">
            <a:avLst/>
          </a:prstGeom>
        </p:spPr>
        <p:txBody>
          <a:bodyPr wrap="square">
            <a:spAutoFit/>
          </a:bodyPr>
          <a:lstStyle/>
          <a:p>
            <a:pPr marL="285750" indent="-285750" algn="just">
              <a:buFont typeface="Arial" panose="020B0604020202020204" pitchFamily="34" charset="0"/>
              <a:buChar char="•"/>
            </a:pPr>
            <a:r>
              <a:rPr lang="pt-BR" sz="2800" dirty="0">
                <a:latin typeface="PalatinoLinotype-Roman"/>
              </a:rPr>
              <a:t>Valorize-se a </a:t>
            </a:r>
            <a:r>
              <a:rPr lang="pt-BR" sz="2800" i="1" dirty="0">
                <a:latin typeface="PalatinoLinotype-Italic"/>
              </a:rPr>
              <a:t>pregação </a:t>
            </a:r>
            <a:r>
              <a:rPr lang="pt-BR" sz="2800" dirty="0">
                <a:latin typeface="PalatinoLinotype-Roman"/>
              </a:rPr>
              <a:t>como “parte integrante da celebração litúrgica”;</a:t>
            </a:r>
          </a:p>
          <a:p>
            <a:pPr marL="285750" indent="-285750" algn="just">
              <a:buFont typeface="Arial" panose="020B0604020202020204" pitchFamily="34" charset="0"/>
              <a:buChar char="•"/>
            </a:pPr>
            <a:r>
              <a:rPr lang="pt-BR" sz="2800" dirty="0">
                <a:latin typeface="PalatinoLinotype-Roman"/>
              </a:rPr>
              <a:t>Eduque-se o povo para o sentido do </a:t>
            </a:r>
            <a:r>
              <a:rPr lang="pt-BR" sz="2800" i="1" dirty="0">
                <a:latin typeface="PalatinoLinotype-Italic"/>
              </a:rPr>
              <a:t>silêncio </a:t>
            </a:r>
            <a:r>
              <a:rPr lang="pt-BR" sz="2800" dirty="0">
                <a:latin typeface="PalatinoLinotype-Roman"/>
              </a:rPr>
              <a:t>e uma boa escuta e recepção da Palavra;</a:t>
            </a:r>
          </a:p>
          <a:p>
            <a:pPr marL="285750" indent="-285750" algn="just">
              <a:buFont typeface="Arial" panose="020B0604020202020204" pitchFamily="34" charset="0"/>
              <a:buChar char="•"/>
            </a:pPr>
            <a:r>
              <a:rPr lang="pt-BR" sz="2800" dirty="0"/>
              <a:t>Organizem-se retiros especialmente para os membros de pastorais e movimentos em vista de uma experiência orante e um encontro pessoal com o Senhor;</a:t>
            </a:r>
          </a:p>
          <a:p>
            <a:pPr marL="285750" indent="-285750" algn="just">
              <a:buFont typeface="Arial" panose="020B0604020202020204" pitchFamily="34" charset="0"/>
              <a:buChar char="•"/>
            </a:pPr>
            <a:r>
              <a:rPr lang="pt-BR" sz="2800" dirty="0"/>
              <a:t>Na catequese, ajude-se a uma leitura da Sagrada Escritura como caminho para um encontro com o Mistério de Deus e em vista da “maturidade em Cristo”.</a:t>
            </a:r>
          </a:p>
        </p:txBody>
      </p:sp>
    </p:spTree>
    <p:extLst>
      <p:ext uri="{BB962C8B-B14F-4D97-AF65-F5344CB8AC3E}">
        <p14:creationId xmlns:p14="http://schemas.microsoft.com/office/powerpoint/2010/main" val="24448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5D5E9AC-A39A-4BB6-92D6-D970A3F22C86}"/>
              </a:ext>
            </a:extLst>
          </p:cNvPr>
          <p:cNvSpPr>
            <a:spLocks noGrp="1"/>
          </p:cNvSpPr>
          <p:nvPr>
            <p:ph type="title"/>
          </p:nvPr>
        </p:nvSpPr>
        <p:spPr>
          <a:xfrm>
            <a:off x="1451578" y="677023"/>
            <a:ext cx="9603275" cy="1049235"/>
          </a:xfrm>
        </p:spPr>
        <p:txBody>
          <a:bodyPr>
            <a:noAutofit/>
          </a:bodyPr>
          <a:lstStyle/>
          <a:p>
            <a:pPr algn="ctr"/>
            <a:r>
              <a:rPr lang="pt-BR" sz="4000" b="1" dirty="0"/>
              <a:t>A escolha dos ministros da palavra </a:t>
            </a:r>
            <a:r>
              <a:rPr lang="pt-BR" sz="2800" b="1" dirty="0"/>
              <a:t>(123-124)</a:t>
            </a:r>
          </a:p>
        </p:txBody>
      </p:sp>
      <p:pic>
        <p:nvPicPr>
          <p:cNvPr id="3" name="Imagem 2">
            <a:extLst>
              <a:ext uri="{FF2B5EF4-FFF2-40B4-BE49-F238E27FC236}">
                <a16:creationId xmlns="" xmlns:a16="http://schemas.microsoft.com/office/drawing/2014/main" id="{F44D28BD-7700-4607-8B08-2C1C9756CCB5}"/>
              </a:ext>
            </a:extLst>
          </p:cNvPr>
          <p:cNvPicPr>
            <a:picLocks noChangeAspect="1"/>
          </p:cNvPicPr>
          <p:nvPr/>
        </p:nvPicPr>
        <p:blipFill>
          <a:blip r:embed="rId2"/>
          <a:stretch>
            <a:fillRect/>
          </a:stretch>
        </p:blipFill>
        <p:spPr>
          <a:xfrm>
            <a:off x="0" y="2131754"/>
            <a:ext cx="3324958" cy="1943822"/>
          </a:xfrm>
          <a:prstGeom prst="rect">
            <a:avLst/>
          </a:prstGeom>
        </p:spPr>
      </p:pic>
      <p:pic>
        <p:nvPicPr>
          <p:cNvPr id="4" name="Imagem 3">
            <a:extLst>
              <a:ext uri="{FF2B5EF4-FFF2-40B4-BE49-F238E27FC236}">
                <a16:creationId xmlns="" xmlns:a16="http://schemas.microsoft.com/office/drawing/2014/main" id="{4394F4C2-0A62-4790-B0CE-58A8B9D1F803}"/>
              </a:ext>
            </a:extLst>
          </p:cNvPr>
          <p:cNvPicPr>
            <a:picLocks noChangeAspect="1"/>
          </p:cNvPicPr>
          <p:nvPr/>
        </p:nvPicPr>
        <p:blipFill>
          <a:blip r:embed="rId3"/>
          <a:stretch>
            <a:fillRect/>
          </a:stretch>
        </p:blipFill>
        <p:spPr>
          <a:xfrm>
            <a:off x="8867042" y="2131754"/>
            <a:ext cx="3324958" cy="1943822"/>
          </a:xfrm>
          <a:prstGeom prst="rect">
            <a:avLst/>
          </a:prstGeom>
        </p:spPr>
      </p:pic>
      <p:sp>
        <p:nvSpPr>
          <p:cNvPr id="5" name="CaixaDeTexto 4">
            <a:extLst>
              <a:ext uri="{FF2B5EF4-FFF2-40B4-BE49-F238E27FC236}">
                <a16:creationId xmlns="" xmlns:a16="http://schemas.microsoft.com/office/drawing/2014/main" id="{A6F4E94A-1208-4D82-8F60-456548C2D08E}"/>
              </a:ext>
            </a:extLst>
          </p:cNvPr>
          <p:cNvSpPr txBox="1"/>
          <p:nvPr/>
        </p:nvSpPr>
        <p:spPr>
          <a:xfrm>
            <a:off x="2607" y="4327455"/>
            <a:ext cx="3324958" cy="1384995"/>
          </a:xfrm>
          <a:prstGeom prst="rect">
            <a:avLst/>
          </a:prstGeom>
          <a:noFill/>
        </p:spPr>
        <p:txBody>
          <a:bodyPr wrap="square" rtlCol="0">
            <a:spAutoFit/>
          </a:bodyPr>
          <a:lstStyle/>
          <a:p>
            <a:pPr algn="ctr"/>
            <a:r>
              <a:rPr lang="pt-BR" sz="2800" dirty="0"/>
              <a:t>Participação da Comunidade na escolha</a:t>
            </a:r>
          </a:p>
        </p:txBody>
      </p:sp>
      <p:sp>
        <p:nvSpPr>
          <p:cNvPr id="6" name="CaixaDeTexto 5">
            <a:extLst>
              <a:ext uri="{FF2B5EF4-FFF2-40B4-BE49-F238E27FC236}">
                <a16:creationId xmlns="" xmlns:a16="http://schemas.microsoft.com/office/drawing/2014/main" id="{F87121B0-4460-4255-95B5-5A5339DE60F2}"/>
              </a:ext>
            </a:extLst>
          </p:cNvPr>
          <p:cNvSpPr txBox="1"/>
          <p:nvPr/>
        </p:nvSpPr>
        <p:spPr>
          <a:xfrm>
            <a:off x="8864434" y="4140520"/>
            <a:ext cx="3324959" cy="1938992"/>
          </a:xfrm>
          <a:prstGeom prst="rect">
            <a:avLst/>
          </a:prstGeom>
          <a:noFill/>
        </p:spPr>
        <p:txBody>
          <a:bodyPr wrap="square" rtlCol="0">
            <a:spAutoFit/>
          </a:bodyPr>
          <a:lstStyle/>
          <a:p>
            <a:pPr algn="ctr"/>
            <a:r>
              <a:rPr lang="pt-BR" sz="2400" dirty="0"/>
              <a:t>Ver suas qualidades de vida em consonância com o Evangelho e aceitação pela comunidade</a:t>
            </a:r>
          </a:p>
        </p:txBody>
      </p:sp>
      <p:pic>
        <p:nvPicPr>
          <p:cNvPr id="7" name="Imagem 6">
            <a:extLst>
              <a:ext uri="{FF2B5EF4-FFF2-40B4-BE49-F238E27FC236}">
                <a16:creationId xmlns="" xmlns:a16="http://schemas.microsoft.com/office/drawing/2014/main" id="{64DD994F-FE71-4B73-98A4-2215A5EB4FD5}"/>
              </a:ext>
            </a:extLst>
          </p:cNvPr>
          <p:cNvPicPr>
            <a:picLocks noChangeAspect="1"/>
          </p:cNvPicPr>
          <p:nvPr/>
        </p:nvPicPr>
        <p:blipFill>
          <a:blip r:embed="rId4"/>
          <a:stretch>
            <a:fillRect/>
          </a:stretch>
        </p:blipFill>
        <p:spPr>
          <a:xfrm>
            <a:off x="4853334" y="2029118"/>
            <a:ext cx="2799764" cy="2542882"/>
          </a:xfrm>
          <a:prstGeom prst="rect">
            <a:avLst/>
          </a:prstGeom>
        </p:spPr>
      </p:pic>
      <p:sp>
        <p:nvSpPr>
          <p:cNvPr id="8" name="CaixaDeTexto 7">
            <a:extLst>
              <a:ext uri="{FF2B5EF4-FFF2-40B4-BE49-F238E27FC236}">
                <a16:creationId xmlns="" xmlns:a16="http://schemas.microsoft.com/office/drawing/2014/main" id="{3E6E1C20-2E28-4D82-BB87-13DA71F88304}"/>
              </a:ext>
            </a:extLst>
          </p:cNvPr>
          <p:cNvSpPr txBox="1"/>
          <p:nvPr/>
        </p:nvSpPr>
        <p:spPr>
          <a:xfrm>
            <a:off x="4937887" y="4572000"/>
            <a:ext cx="2630658" cy="1384995"/>
          </a:xfrm>
          <a:prstGeom prst="rect">
            <a:avLst/>
          </a:prstGeom>
          <a:noFill/>
        </p:spPr>
        <p:txBody>
          <a:bodyPr wrap="square" rtlCol="0">
            <a:spAutoFit/>
          </a:bodyPr>
          <a:lstStyle/>
          <a:p>
            <a:pPr algn="ctr"/>
            <a:r>
              <a:rPr lang="pt-BR" sz="2800" dirty="0"/>
              <a:t>Receber Mandato do Bispo</a:t>
            </a:r>
          </a:p>
        </p:txBody>
      </p:sp>
    </p:spTree>
    <p:extLst>
      <p:ext uri="{BB962C8B-B14F-4D97-AF65-F5344CB8AC3E}">
        <p14:creationId xmlns:p14="http://schemas.microsoft.com/office/powerpoint/2010/main" val="5505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27A8666-DDC8-4CAB-8192-C8BD8A53C33B}"/>
              </a:ext>
            </a:extLst>
          </p:cNvPr>
          <p:cNvSpPr>
            <a:spLocks noGrp="1"/>
          </p:cNvSpPr>
          <p:nvPr>
            <p:ph type="title"/>
          </p:nvPr>
        </p:nvSpPr>
        <p:spPr>
          <a:xfrm>
            <a:off x="1423443" y="649774"/>
            <a:ext cx="9603275" cy="1049235"/>
          </a:xfrm>
        </p:spPr>
        <p:txBody>
          <a:bodyPr>
            <a:noAutofit/>
          </a:bodyPr>
          <a:lstStyle/>
          <a:p>
            <a:pPr algn="ctr"/>
            <a:r>
              <a:rPr lang="pt-BR" sz="4000" b="1" dirty="0"/>
              <a:t>O reconhecimento oficial de ministros leigos</a:t>
            </a:r>
          </a:p>
        </p:txBody>
      </p:sp>
      <p:pic>
        <p:nvPicPr>
          <p:cNvPr id="3" name="Imagem 2">
            <a:extLst>
              <a:ext uri="{FF2B5EF4-FFF2-40B4-BE49-F238E27FC236}">
                <a16:creationId xmlns="" xmlns:a16="http://schemas.microsoft.com/office/drawing/2014/main" id="{0C06F1AB-E4F4-41EA-965E-6E6AEADBB50F}"/>
              </a:ext>
            </a:extLst>
          </p:cNvPr>
          <p:cNvPicPr>
            <a:picLocks noChangeAspect="1"/>
          </p:cNvPicPr>
          <p:nvPr/>
        </p:nvPicPr>
        <p:blipFill>
          <a:blip r:embed="rId2"/>
          <a:stretch>
            <a:fillRect/>
          </a:stretch>
        </p:blipFill>
        <p:spPr>
          <a:xfrm>
            <a:off x="5611835" y="2553227"/>
            <a:ext cx="6430109" cy="3616936"/>
          </a:xfrm>
          <a:prstGeom prst="rect">
            <a:avLst/>
          </a:prstGeom>
        </p:spPr>
      </p:pic>
      <p:sp>
        <p:nvSpPr>
          <p:cNvPr id="4" name="Retângulo 3">
            <a:extLst>
              <a:ext uri="{FF2B5EF4-FFF2-40B4-BE49-F238E27FC236}">
                <a16:creationId xmlns="" xmlns:a16="http://schemas.microsoft.com/office/drawing/2014/main" id="{D2210095-CA9F-4E87-9354-BFE04AE61A7C}"/>
              </a:ext>
            </a:extLst>
          </p:cNvPr>
          <p:cNvSpPr/>
          <p:nvPr/>
        </p:nvSpPr>
        <p:spPr>
          <a:xfrm>
            <a:off x="347003" y="2039816"/>
            <a:ext cx="4998720" cy="4031873"/>
          </a:xfrm>
          <a:prstGeom prst="rect">
            <a:avLst/>
          </a:prstGeom>
        </p:spPr>
        <p:txBody>
          <a:bodyPr wrap="square">
            <a:spAutoFit/>
          </a:bodyPr>
          <a:lstStyle/>
          <a:p>
            <a:pPr algn="just"/>
            <a:r>
              <a:rPr lang="pt-BR" sz="3200" dirty="0">
                <a:latin typeface="PalatinoLinotype-Roman"/>
              </a:rPr>
              <a:t>Uma vez escolhido e devidamente formado, convém que o(a) fiel leigo(a) receba o ministério da Palavra em um rito litúrgico próprio, dentro de uma Celebração Eucarística.        </a:t>
            </a:r>
            <a:r>
              <a:rPr lang="pt-BR" sz="3200" dirty="0" smtClean="0">
                <a:latin typeface="PalatinoLinotype-Roman"/>
              </a:rPr>
              <a:t>        </a:t>
            </a:r>
            <a:r>
              <a:rPr lang="pt-BR" sz="2800" b="1" dirty="0">
                <a:latin typeface="PalatinoLinotype-Roman"/>
              </a:rPr>
              <a:t>(125)</a:t>
            </a:r>
            <a:endParaRPr lang="pt-BR" sz="2800" b="1" dirty="0"/>
          </a:p>
        </p:txBody>
      </p:sp>
    </p:spTree>
    <p:extLst>
      <p:ext uri="{BB962C8B-B14F-4D97-AF65-F5344CB8AC3E}">
        <p14:creationId xmlns:p14="http://schemas.microsoft.com/office/powerpoint/2010/main" val="21287645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26126A81-C2B4-4764-BDA8-95127B2D6030}"/>
              </a:ext>
            </a:extLst>
          </p:cNvPr>
          <p:cNvPicPr>
            <a:picLocks noChangeAspect="1"/>
          </p:cNvPicPr>
          <p:nvPr/>
        </p:nvPicPr>
        <p:blipFill>
          <a:blip r:embed="rId2"/>
          <a:stretch>
            <a:fillRect/>
          </a:stretch>
        </p:blipFill>
        <p:spPr>
          <a:xfrm>
            <a:off x="0" y="0"/>
            <a:ext cx="12192000" cy="2658794"/>
          </a:xfrm>
          <a:prstGeom prst="rect">
            <a:avLst/>
          </a:prstGeom>
        </p:spPr>
      </p:pic>
      <p:sp>
        <p:nvSpPr>
          <p:cNvPr id="4" name="Retângulo 3">
            <a:extLst>
              <a:ext uri="{FF2B5EF4-FFF2-40B4-BE49-F238E27FC236}">
                <a16:creationId xmlns="" xmlns:a16="http://schemas.microsoft.com/office/drawing/2014/main" id="{AEAFFE9A-45C0-40C0-A7A9-9047DE50B68F}"/>
              </a:ext>
            </a:extLst>
          </p:cNvPr>
          <p:cNvSpPr/>
          <p:nvPr/>
        </p:nvSpPr>
        <p:spPr>
          <a:xfrm>
            <a:off x="506437" y="2875322"/>
            <a:ext cx="11465169" cy="3046988"/>
          </a:xfrm>
          <a:prstGeom prst="rect">
            <a:avLst/>
          </a:prstGeom>
        </p:spPr>
        <p:txBody>
          <a:bodyPr wrap="square">
            <a:spAutoFit/>
          </a:bodyPr>
          <a:lstStyle/>
          <a:p>
            <a:pPr algn="just"/>
            <a:r>
              <a:rPr lang="pt-BR" sz="3200" dirty="0">
                <a:latin typeface="PalatinoLinotype-Roman"/>
              </a:rPr>
              <a:t>“Os acólitos, os leitores e os outros ministros leigos podem trajar alva ou outra veste legitimamente aprovada pela Conferência dos Bispos em cada região” </a:t>
            </a:r>
            <a:r>
              <a:rPr lang="pt-BR" sz="2800" dirty="0">
                <a:latin typeface="PalatinoLinotype-Roman"/>
              </a:rPr>
              <a:t>(IGMR, n. 339)</a:t>
            </a:r>
            <a:r>
              <a:rPr lang="pt-BR" sz="3200" dirty="0">
                <a:latin typeface="PalatinoLinotype-Roman"/>
              </a:rPr>
              <a:t>. Portanto, convém que o(a) ministro(a) da Palavra use uma veste que expresse, com simplicidade e beleza, o ministério que exerce.                                          </a:t>
            </a:r>
            <a:r>
              <a:rPr lang="pt-BR" sz="2800" b="1" dirty="0">
                <a:latin typeface="PalatinoLinotype-Roman"/>
              </a:rPr>
              <a:t>(127)</a:t>
            </a:r>
            <a:endParaRPr lang="pt-BR" sz="2800" b="1" dirty="0"/>
          </a:p>
        </p:txBody>
      </p:sp>
    </p:spTree>
    <p:extLst>
      <p:ext uri="{BB962C8B-B14F-4D97-AF65-F5344CB8AC3E}">
        <p14:creationId xmlns:p14="http://schemas.microsoft.com/office/powerpoint/2010/main" val="14266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A91CF24-59DC-4BB5-813C-47C8134A1355}"/>
              </a:ext>
            </a:extLst>
          </p:cNvPr>
          <p:cNvSpPr>
            <a:spLocks noGrp="1"/>
          </p:cNvSpPr>
          <p:nvPr>
            <p:ph type="title"/>
          </p:nvPr>
        </p:nvSpPr>
        <p:spPr>
          <a:xfrm>
            <a:off x="927299" y="720112"/>
            <a:ext cx="10337402" cy="1049235"/>
          </a:xfrm>
        </p:spPr>
        <p:txBody>
          <a:bodyPr>
            <a:noAutofit/>
          </a:bodyPr>
          <a:lstStyle/>
          <a:p>
            <a:pPr algn="ctr"/>
            <a:r>
              <a:rPr lang="pt-BR" sz="4000" b="1" dirty="0"/>
              <a:t>Cap. X - a formação dos ministros e ministras da palavra</a:t>
            </a:r>
          </a:p>
        </p:txBody>
      </p:sp>
      <p:sp>
        <p:nvSpPr>
          <p:cNvPr id="3" name="CaixaDeTexto 2">
            <a:extLst>
              <a:ext uri="{FF2B5EF4-FFF2-40B4-BE49-F238E27FC236}">
                <a16:creationId xmlns="" xmlns:a16="http://schemas.microsoft.com/office/drawing/2014/main" id="{E3C0AE49-8B11-485D-B3ED-A63D85F7F7C3}"/>
              </a:ext>
            </a:extLst>
          </p:cNvPr>
          <p:cNvSpPr txBox="1"/>
          <p:nvPr/>
        </p:nvSpPr>
        <p:spPr>
          <a:xfrm>
            <a:off x="941366" y="2433711"/>
            <a:ext cx="7189759" cy="3170099"/>
          </a:xfrm>
          <a:prstGeom prst="rect">
            <a:avLst/>
          </a:prstGeom>
          <a:noFill/>
        </p:spPr>
        <p:txBody>
          <a:bodyPr wrap="square" rtlCol="0">
            <a:spAutoFit/>
          </a:bodyPr>
          <a:lstStyle/>
          <a:p>
            <a:r>
              <a:rPr lang="pt-BR" sz="4000" dirty="0"/>
              <a:t>Eixo da formação</a:t>
            </a:r>
          </a:p>
          <a:p>
            <a:r>
              <a:rPr lang="pt-BR" sz="4000" dirty="0"/>
              <a:t>Eixo da espiritualidade</a:t>
            </a:r>
          </a:p>
          <a:p>
            <a:r>
              <a:rPr lang="pt-BR" sz="4000" dirty="0"/>
              <a:t>Eixo do testemunho e da missão</a:t>
            </a:r>
          </a:p>
          <a:p>
            <a:endParaRPr lang="pt-BR" sz="4000" dirty="0"/>
          </a:p>
          <a:p>
            <a:r>
              <a:rPr lang="pt-BR" sz="4000" dirty="0"/>
              <a:t>                               </a:t>
            </a:r>
            <a:r>
              <a:rPr lang="pt-BR" sz="2800" b="1" dirty="0"/>
              <a:t>(128-133)</a:t>
            </a:r>
          </a:p>
        </p:txBody>
      </p:sp>
      <p:pic>
        <p:nvPicPr>
          <p:cNvPr id="4" name="Imagem 3">
            <a:extLst>
              <a:ext uri="{FF2B5EF4-FFF2-40B4-BE49-F238E27FC236}">
                <a16:creationId xmlns="" xmlns:a16="http://schemas.microsoft.com/office/drawing/2014/main" id="{E86555D1-7FF0-4582-9E58-A54948CCC208}"/>
              </a:ext>
            </a:extLst>
          </p:cNvPr>
          <p:cNvPicPr>
            <a:picLocks noChangeAspect="1"/>
          </p:cNvPicPr>
          <p:nvPr/>
        </p:nvPicPr>
        <p:blipFill>
          <a:blip r:embed="rId2"/>
          <a:stretch>
            <a:fillRect/>
          </a:stretch>
        </p:blipFill>
        <p:spPr>
          <a:xfrm>
            <a:off x="8853971" y="2212715"/>
            <a:ext cx="2678385" cy="4319976"/>
          </a:xfrm>
          <a:prstGeom prst="rect">
            <a:avLst/>
          </a:prstGeom>
        </p:spPr>
      </p:pic>
    </p:spTree>
    <p:extLst>
      <p:ext uri="{BB962C8B-B14F-4D97-AF65-F5344CB8AC3E}">
        <p14:creationId xmlns:p14="http://schemas.microsoft.com/office/powerpoint/2010/main" val="44644891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640FF2D-ACBB-4C91-AC6F-6E0F272A9AF0}"/>
              </a:ext>
            </a:extLst>
          </p:cNvPr>
          <p:cNvSpPr>
            <a:spLocks noGrp="1"/>
          </p:cNvSpPr>
          <p:nvPr>
            <p:ph type="title"/>
          </p:nvPr>
        </p:nvSpPr>
        <p:spPr/>
        <p:txBody>
          <a:bodyPr>
            <a:normAutofit fontScale="90000"/>
          </a:bodyPr>
          <a:lstStyle/>
          <a:p>
            <a:pPr algn="ctr"/>
            <a:r>
              <a:rPr lang="pt-BR" sz="4000" b="1" dirty="0">
                <a:latin typeface="PalatinoLinotype-Bold"/>
              </a:rPr>
              <a:t>ROTEIRO 1:</a:t>
            </a:r>
            <a:br>
              <a:rPr lang="pt-BR" sz="4000" b="1" dirty="0">
                <a:latin typeface="PalatinoLinotype-Bold"/>
              </a:rPr>
            </a:br>
            <a:r>
              <a:rPr lang="pt-BR" sz="4000" b="1" dirty="0">
                <a:latin typeface="PalatinoLinotype-Bold"/>
              </a:rPr>
              <a:t>CELEBRAÇÃO DA PALAVRA DE DEUS</a:t>
            </a:r>
            <a:br>
              <a:rPr lang="pt-BR" sz="4000" b="1" dirty="0">
                <a:latin typeface="PalatinoLinotype-Bold"/>
              </a:rPr>
            </a:br>
            <a:endParaRPr lang="pt-BR" sz="4000" dirty="0"/>
          </a:p>
        </p:txBody>
      </p:sp>
      <p:sp>
        <p:nvSpPr>
          <p:cNvPr id="4" name="CaixaDeTexto 3">
            <a:extLst>
              <a:ext uri="{FF2B5EF4-FFF2-40B4-BE49-F238E27FC236}">
                <a16:creationId xmlns="" xmlns:a16="http://schemas.microsoft.com/office/drawing/2014/main" id="{5848E9A6-2770-4AD1-B2B9-7A35B3818D34}"/>
              </a:ext>
            </a:extLst>
          </p:cNvPr>
          <p:cNvSpPr txBox="1"/>
          <p:nvPr/>
        </p:nvSpPr>
        <p:spPr>
          <a:xfrm>
            <a:off x="365760" y="2107162"/>
            <a:ext cx="4290646" cy="3693319"/>
          </a:xfrm>
          <a:prstGeom prst="rect">
            <a:avLst/>
          </a:prstGeom>
          <a:noFill/>
        </p:spPr>
        <p:txBody>
          <a:bodyPr wrap="square" rtlCol="0">
            <a:spAutoFit/>
          </a:bodyPr>
          <a:lstStyle/>
          <a:p>
            <a:r>
              <a:rPr lang="pt-BR" b="1" dirty="0">
                <a:latin typeface="Calibri-Bold"/>
              </a:rPr>
              <a:t>RITOS INICIAIS</a:t>
            </a:r>
          </a:p>
          <a:p>
            <a:r>
              <a:rPr lang="pt-BR" dirty="0">
                <a:latin typeface="Calibri" panose="020F0502020204030204" pitchFamily="34" charset="0"/>
              </a:rPr>
              <a:t>* Chegada</a:t>
            </a:r>
          </a:p>
          <a:p>
            <a:r>
              <a:rPr lang="pt-BR" dirty="0">
                <a:latin typeface="Calibri" panose="020F0502020204030204" pitchFamily="34" charset="0"/>
              </a:rPr>
              <a:t>* Procissão e canto de abertura</a:t>
            </a:r>
          </a:p>
          <a:p>
            <a:r>
              <a:rPr lang="pt-BR" dirty="0">
                <a:latin typeface="Calibri" panose="020F0502020204030204" pitchFamily="34" charset="0"/>
              </a:rPr>
              <a:t>* Sinal da cruz</a:t>
            </a:r>
          </a:p>
          <a:p>
            <a:r>
              <a:rPr lang="pt-BR" dirty="0">
                <a:latin typeface="Calibri" panose="020F0502020204030204" pitchFamily="34" charset="0"/>
              </a:rPr>
              <a:t>* Saudação inicial</a:t>
            </a:r>
          </a:p>
          <a:p>
            <a:r>
              <a:rPr lang="pt-BR" dirty="0">
                <a:latin typeface="Calibri" panose="020F0502020204030204" pitchFamily="34" charset="0"/>
              </a:rPr>
              <a:t>* Acolhida, sentido da celebração e recordação da vida</a:t>
            </a:r>
          </a:p>
          <a:p>
            <a:r>
              <a:rPr lang="pt-BR" dirty="0">
                <a:latin typeface="Calibri" panose="020F0502020204030204" pitchFamily="34" charset="0"/>
              </a:rPr>
              <a:t>* Ato penitencial ou benção da água </a:t>
            </a:r>
            <a:r>
              <a:rPr lang="pt-BR" sz="800" dirty="0">
                <a:latin typeface="TimesNewRomanPSMT"/>
              </a:rPr>
              <a:t> </a:t>
            </a:r>
            <a:r>
              <a:rPr lang="pt-BR" dirty="0">
                <a:latin typeface="Calibri" panose="020F0502020204030204" pitchFamily="34" charset="0"/>
              </a:rPr>
              <a:t>e aspersão</a:t>
            </a:r>
          </a:p>
          <a:p>
            <a:r>
              <a:rPr lang="pt-BR" dirty="0">
                <a:latin typeface="Calibri" panose="020F0502020204030204" pitchFamily="34" charset="0"/>
              </a:rPr>
              <a:t>* Senhor, tende piedade</a:t>
            </a:r>
          </a:p>
          <a:p>
            <a:r>
              <a:rPr lang="pt-BR" dirty="0">
                <a:latin typeface="Calibri" panose="020F0502020204030204" pitchFamily="34" charset="0"/>
              </a:rPr>
              <a:t>* Hino do Glória (exceto no Advento e na Quaresma)</a:t>
            </a:r>
          </a:p>
          <a:p>
            <a:r>
              <a:rPr lang="pt-BR" dirty="0">
                <a:latin typeface="Calibri" panose="020F0502020204030204" pitchFamily="34" charset="0"/>
              </a:rPr>
              <a:t>* Oração coleta (da liturgia do dia)</a:t>
            </a:r>
          </a:p>
        </p:txBody>
      </p:sp>
      <p:sp>
        <p:nvSpPr>
          <p:cNvPr id="5" name="CaixaDeTexto 4">
            <a:extLst>
              <a:ext uri="{FF2B5EF4-FFF2-40B4-BE49-F238E27FC236}">
                <a16:creationId xmlns="" xmlns:a16="http://schemas.microsoft.com/office/drawing/2014/main" id="{742EDD67-37DB-4925-812B-106F237E5712}"/>
              </a:ext>
            </a:extLst>
          </p:cNvPr>
          <p:cNvSpPr txBox="1"/>
          <p:nvPr/>
        </p:nvSpPr>
        <p:spPr>
          <a:xfrm>
            <a:off x="5010442" y="2522660"/>
            <a:ext cx="3315288" cy="2862322"/>
          </a:xfrm>
          <a:prstGeom prst="rect">
            <a:avLst/>
          </a:prstGeom>
          <a:noFill/>
        </p:spPr>
        <p:txBody>
          <a:bodyPr wrap="square" rtlCol="0">
            <a:spAutoFit/>
          </a:bodyPr>
          <a:lstStyle/>
          <a:p>
            <a:r>
              <a:rPr lang="pt-BR" b="1" dirty="0">
                <a:latin typeface="Calibri-Bold"/>
              </a:rPr>
              <a:t>LITURGIA DA PALAVRA</a:t>
            </a:r>
          </a:p>
          <a:p>
            <a:r>
              <a:rPr lang="pt-BR" dirty="0">
                <a:latin typeface="Calibri" panose="020F0502020204030204" pitchFamily="34" charset="0"/>
              </a:rPr>
              <a:t>* Invocação do Espírito Santo</a:t>
            </a:r>
          </a:p>
          <a:p>
            <a:r>
              <a:rPr lang="pt-BR" dirty="0">
                <a:latin typeface="Calibri" panose="020F0502020204030204" pitchFamily="34" charset="0"/>
              </a:rPr>
              <a:t>* Primeira leitura</a:t>
            </a:r>
          </a:p>
          <a:p>
            <a:r>
              <a:rPr lang="pt-BR" dirty="0">
                <a:latin typeface="Calibri" panose="020F0502020204030204" pitchFamily="34" charset="0"/>
              </a:rPr>
              <a:t>* Salmo responsorial</a:t>
            </a:r>
          </a:p>
          <a:p>
            <a:r>
              <a:rPr lang="pt-BR" dirty="0">
                <a:latin typeface="Calibri" panose="020F0502020204030204" pitchFamily="34" charset="0"/>
              </a:rPr>
              <a:t>* Segunda leitura</a:t>
            </a:r>
          </a:p>
          <a:p>
            <a:r>
              <a:rPr lang="pt-BR" dirty="0">
                <a:latin typeface="Calibri" panose="020F0502020204030204" pitchFamily="34" charset="0"/>
              </a:rPr>
              <a:t>* Aclamação ao Evangelho</a:t>
            </a:r>
          </a:p>
          <a:p>
            <a:r>
              <a:rPr lang="pt-BR" dirty="0">
                <a:latin typeface="Calibri" panose="020F0502020204030204" pitchFamily="34" charset="0"/>
              </a:rPr>
              <a:t>* Evangelho</a:t>
            </a:r>
          </a:p>
          <a:p>
            <a:r>
              <a:rPr lang="pt-BR" dirty="0">
                <a:latin typeface="Calibri" panose="020F0502020204030204" pitchFamily="34" charset="0"/>
              </a:rPr>
              <a:t>* Partilha da Palavra ou homilia</a:t>
            </a:r>
          </a:p>
          <a:p>
            <a:r>
              <a:rPr lang="pt-BR" dirty="0">
                <a:latin typeface="Calibri" panose="020F0502020204030204" pitchFamily="34" charset="0"/>
              </a:rPr>
              <a:t>* Profissão de fé</a:t>
            </a:r>
          </a:p>
          <a:p>
            <a:r>
              <a:rPr lang="pt-BR" dirty="0">
                <a:latin typeface="Calibri" panose="020F0502020204030204" pitchFamily="34" charset="0"/>
              </a:rPr>
              <a:t>* Oração dos fiéis ou universal</a:t>
            </a:r>
          </a:p>
        </p:txBody>
      </p:sp>
      <p:sp>
        <p:nvSpPr>
          <p:cNvPr id="6" name="CaixaDeTexto 5">
            <a:extLst>
              <a:ext uri="{FF2B5EF4-FFF2-40B4-BE49-F238E27FC236}">
                <a16:creationId xmlns="" xmlns:a16="http://schemas.microsoft.com/office/drawing/2014/main" id="{B74F0CEE-2E36-4086-A0AF-09B0FD3142ED}"/>
              </a:ext>
            </a:extLst>
          </p:cNvPr>
          <p:cNvSpPr txBox="1"/>
          <p:nvPr/>
        </p:nvSpPr>
        <p:spPr>
          <a:xfrm>
            <a:off x="8679766" y="2107162"/>
            <a:ext cx="3146474" cy="3693319"/>
          </a:xfrm>
          <a:prstGeom prst="rect">
            <a:avLst/>
          </a:prstGeom>
          <a:noFill/>
        </p:spPr>
        <p:txBody>
          <a:bodyPr wrap="square" rtlCol="0">
            <a:spAutoFit/>
          </a:bodyPr>
          <a:lstStyle/>
          <a:p>
            <a:r>
              <a:rPr lang="pt-BR" b="1" dirty="0">
                <a:latin typeface="Calibri-Bold"/>
              </a:rPr>
              <a:t>COLETA FRATERNA</a:t>
            </a:r>
          </a:p>
          <a:p>
            <a:r>
              <a:rPr lang="pt-BR" b="1" dirty="0">
                <a:latin typeface="Calibri-Bold"/>
              </a:rPr>
              <a:t>LOUVOR E AÇÃO DE GRAÇAS</a:t>
            </a:r>
          </a:p>
          <a:p>
            <a:r>
              <a:rPr lang="pt-BR" dirty="0">
                <a:latin typeface="Calibri" panose="020F0502020204030204" pitchFamily="34" charset="0"/>
              </a:rPr>
              <a:t>* Louvor e ação de graças (oração ou canto)</a:t>
            </a:r>
          </a:p>
          <a:p>
            <a:r>
              <a:rPr lang="pt-BR" dirty="0">
                <a:latin typeface="Calibri" panose="020F0502020204030204" pitchFamily="34" charset="0"/>
              </a:rPr>
              <a:t>* Pai-Nosso</a:t>
            </a:r>
          </a:p>
          <a:p>
            <a:r>
              <a:rPr lang="pt-BR" dirty="0">
                <a:latin typeface="Calibri" panose="020F0502020204030204" pitchFamily="34" charset="0"/>
              </a:rPr>
              <a:t>* Saudação da paz (ou outro gesto apropriado)</a:t>
            </a:r>
          </a:p>
          <a:p>
            <a:endParaRPr lang="pt-BR" dirty="0">
              <a:latin typeface="Calibri" panose="020F0502020204030204" pitchFamily="34" charset="0"/>
            </a:endParaRPr>
          </a:p>
          <a:p>
            <a:r>
              <a:rPr lang="pt-BR" b="1" dirty="0"/>
              <a:t>RITOS FINAIS</a:t>
            </a:r>
          </a:p>
          <a:p>
            <a:r>
              <a:rPr lang="pt-BR" dirty="0"/>
              <a:t>* Oração conclusiva</a:t>
            </a:r>
          </a:p>
          <a:p>
            <a:r>
              <a:rPr lang="pt-BR" dirty="0"/>
              <a:t>* Avisos</a:t>
            </a:r>
          </a:p>
          <a:p>
            <a:r>
              <a:rPr lang="pt-BR" dirty="0"/>
              <a:t>* Bênção e despedida</a:t>
            </a:r>
          </a:p>
          <a:p>
            <a:endParaRPr lang="pt-BR" dirty="0"/>
          </a:p>
        </p:txBody>
      </p:sp>
    </p:spTree>
    <p:extLst>
      <p:ext uri="{BB962C8B-B14F-4D97-AF65-F5344CB8AC3E}">
        <p14:creationId xmlns:p14="http://schemas.microsoft.com/office/powerpoint/2010/main" val="262930267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69403545-E429-42BB-93F4-90A5A509BEDA}"/>
              </a:ext>
            </a:extLst>
          </p:cNvPr>
          <p:cNvSpPr txBox="1">
            <a:spLocks/>
          </p:cNvSpPr>
          <p:nvPr/>
        </p:nvSpPr>
        <p:spPr>
          <a:xfrm>
            <a:off x="1505378" y="679054"/>
            <a:ext cx="9603275" cy="1693072"/>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pt-BR" sz="4000" b="1" dirty="0">
                <a:latin typeface="PalatinoLinotype-Bold"/>
              </a:rPr>
              <a:t>ROTEIRO 2:</a:t>
            </a:r>
            <a:br>
              <a:rPr lang="pt-BR" sz="4000" b="1" dirty="0">
                <a:latin typeface="PalatinoLinotype-Bold"/>
              </a:rPr>
            </a:br>
            <a:r>
              <a:rPr lang="pt-BR" sz="4000" b="1" dirty="0">
                <a:latin typeface="PalatinoLinotype-Bold"/>
              </a:rPr>
              <a:t>CELEBRAÇÃO DA PALAVRA COM A</a:t>
            </a:r>
            <a:br>
              <a:rPr lang="pt-BR" sz="4000" b="1" dirty="0">
                <a:latin typeface="PalatinoLinotype-Bold"/>
              </a:rPr>
            </a:br>
            <a:r>
              <a:rPr lang="pt-BR" sz="4000" b="1" dirty="0">
                <a:latin typeface="PalatinoLinotype-Bold"/>
              </a:rPr>
              <a:t>COMUNHÃO EUCARÍSTICA</a:t>
            </a:r>
            <a:r>
              <a:rPr lang="pt-BR" sz="2800" b="1" dirty="0">
                <a:latin typeface="PalatinoLinotype-Bold"/>
              </a:rPr>
              <a:t/>
            </a:r>
            <a:br>
              <a:rPr lang="pt-BR" sz="2800" b="1" dirty="0">
                <a:latin typeface="PalatinoLinotype-Bold"/>
              </a:rPr>
            </a:br>
            <a:endParaRPr lang="pt-BR" sz="2800" dirty="0"/>
          </a:p>
        </p:txBody>
      </p:sp>
      <p:sp>
        <p:nvSpPr>
          <p:cNvPr id="4" name="CaixaDeTexto 3">
            <a:extLst>
              <a:ext uri="{FF2B5EF4-FFF2-40B4-BE49-F238E27FC236}">
                <a16:creationId xmlns="" xmlns:a16="http://schemas.microsoft.com/office/drawing/2014/main" id="{1C9A78F4-BE2B-48EC-BE91-0BD2F6F1A7EB}"/>
              </a:ext>
            </a:extLst>
          </p:cNvPr>
          <p:cNvSpPr txBox="1"/>
          <p:nvPr/>
        </p:nvSpPr>
        <p:spPr>
          <a:xfrm>
            <a:off x="539265" y="2208628"/>
            <a:ext cx="3938954" cy="3970318"/>
          </a:xfrm>
          <a:prstGeom prst="rect">
            <a:avLst/>
          </a:prstGeom>
          <a:noFill/>
        </p:spPr>
        <p:txBody>
          <a:bodyPr wrap="square" rtlCol="0">
            <a:spAutoFit/>
          </a:bodyPr>
          <a:lstStyle/>
          <a:p>
            <a:r>
              <a:rPr lang="pt-BR" b="1" dirty="0">
                <a:latin typeface="Calibri-Bold"/>
              </a:rPr>
              <a:t>RITOS INICIAIS</a:t>
            </a:r>
          </a:p>
          <a:p>
            <a:r>
              <a:rPr lang="pt-BR" dirty="0">
                <a:latin typeface="Calibri" panose="020F0502020204030204" pitchFamily="34" charset="0"/>
              </a:rPr>
              <a:t>* Chegada</a:t>
            </a:r>
          </a:p>
          <a:p>
            <a:r>
              <a:rPr lang="pt-BR" dirty="0">
                <a:latin typeface="Calibri" panose="020F0502020204030204" pitchFamily="34" charset="0"/>
              </a:rPr>
              <a:t>* Procissão e canto de abertura</a:t>
            </a:r>
          </a:p>
          <a:p>
            <a:r>
              <a:rPr lang="pt-BR" dirty="0">
                <a:latin typeface="Calibri" panose="020F0502020204030204" pitchFamily="34" charset="0"/>
              </a:rPr>
              <a:t>* Sinal da cruz</a:t>
            </a:r>
          </a:p>
          <a:p>
            <a:r>
              <a:rPr lang="pt-BR" dirty="0">
                <a:latin typeface="Calibri" panose="020F0502020204030204" pitchFamily="34" charset="0"/>
              </a:rPr>
              <a:t>* Saudação inicial</a:t>
            </a:r>
          </a:p>
          <a:p>
            <a:r>
              <a:rPr lang="pt-BR" dirty="0">
                <a:latin typeface="Calibri" panose="020F0502020204030204" pitchFamily="34" charset="0"/>
              </a:rPr>
              <a:t>* Acolhida, sentido da celebração e recordação da vida</a:t>
            </a:r>
          </a:p>
          <a:p>
            <a:r>
              <a:rPr lang="pt-BR" dirty="0">
                <a:latin typeface="Calibri" panose="020F0502020204030204" pitchFamily="34" charset="0"/>
              </a:rPr>
              <a:t>* Ato penitencial ou benção da água e aspersão</a:t>
            </a:r>
          </a:p>
          <a:p>
            <a:r>
              <a:rPr lang="pt-BR" dirty="0">
                <a:latin typeface="Calibri" panose="020F0502020204030204" pitchFamily="34" charset="0"/>
              </a:rPr>
              <a:t>* Senhor, tende piedade</a:t>
            </a:r>
          </a:p>
          <a:p>
            <a:r>
              <a:rPr lang="pt-BR" dirty="0">
                <a:latin typeface="Calibri" panose="020F0502020204030204" pitchFamily="34" charset="0"/>
              </a:rPr>
              <a:t>* Hino do Glória (exceto no Advento e na Quaresma)</a:t>
            </a:r>
          </a:p>
          <a:p>
            <a:r>
              <a:rPr lang="pt-BR" dirty="0">
                <a:latin typeface="Calibri" panose="020F0502020204030204" pitchFamily="34" charset="0"/>
              </a:rPr>
              <a:t>* Oração coleta (da liturgia do dia)</a:t>
            </a:r>
          </a:p>
          <a:p>
            <a:endParaRPr lang="pt-BR" dirty="0"/>
          </a:p>
        </p:txBody>
      </p:sp>
      <p:sp>
        <p:nvSpPr>
          <p:cNvPr id="5" name="CaixaDeTexto 4">
            <a:extLst>
              <a:ext uri="{FF2B5EF4-FFF2-40B4-BE49-F238E27FC236}">
                <a16:creationId xmlns="" xmlns:a16="http://schemas.microsoft.com/office/drawing/2014/main" id="{4EA3AE20-F0CA-4D48-B141-00EEE8C171D5}"/>
              </a:ext>
            </a:extLst>
          </p:cNvPr>
          <p:cNvSpPr txBox="1"/>
          <p:nvPr/>
        </p:nvSpPr>
        <p:spPr>
          <a:xfrm>
            <a:off x="4600135" y="2208628"/>
            <a:ext cx="3413762" cy="3416320"/>
          </a:xfrm>
          <a:prstGeom prst="rect">
            <a:avLst/>
          </a:prstGeom>
          <a:noFill/>
        </p:spPr>
        <p:txBody>
          <a:bodyPr wrap="square" rtlCol="0">
            <a:spAutoFit/>
          </a:bodyPr>
          <a:lstStyle/>
          <a:p>
            <a:r>
              <a:rPr lang="pt-BR" b="1" dirty="0">
                <a:latin typeface="Calibri-Bold"/>
              </a:rPr>
              <a:t>LITURGIA DA PALAVRA</a:t>
            </a:r>
          </a:p>
          <a:p>
            <a:r>
              <a:rPr lang="pt-BR" dirty="0">
                <a:latin typeface="Calibri" panose="020F0502020204030204" pitchFamily="34" charset="0"/>
              </a:rPr>
              <a:t>* Invocação do Espírito Santo</a:t>
            </a:r>
          </a:p>
          <a:p>
            <a:r>
              <a:rPr lang="pt-BR" dirty="0">
                <a:latin typeface="Calibri" panose="020F0502020204030204" pitchFamily="34" charset="0"/>
              </a:rPr>
              <a:t>* Primeira leitura</a:t>
            </a:r>
          </a:p>
          <a:p>
            <a:r>
              <a:rPr lang="pt-BR" dirty="0">
                <a:latin typeface="Calibri" panose="020F0502020204030204" pitchFamily="34" charset="0"/>
              </a:rPr>
              <a:t>* Salmo responsorial</a:t>
            </a:r>
          </a:p>
          <a:p>
            <a:r>
              <a:rPr lang="pt-BR" dirty="0">
                <a:latin typeface="Calibri" panose="020F0502020204030204" pitchFamily="34" charset="0"/>
              </a:rPr>
              <a:t>* Segunda leitura</a:t>
            </a:r>
          </a:p>
          <a:p>
            <a:r>
              <a:rPr lang="pt-BR" dirty="0">
                <a:latin typeface="Calibri" panose="020F0502020204030204" pitchFamily="34" charset="0"/>
              </a:rPr>
              <a:t>* Aclamação ao Evangelho</a:t>
            </a:r>
          </a:p>
          <a:p>
            <a:r>
              <a:rPr lang="pt-BR" dirty="0">
                <a:latin typeface="Calibri" panose="020F0502020204030204" pitchFamily="34" charset="0"/>
              </a:rPr>
              <a:t>* Evangelho</a:t>
            </a:r>
          </a:p>
          <a:p>
            <a:r>
              <a:rPr lang="pt-BR" dirty="0">
                <a:latin typeface="Calibri" panose="020F0502020204030204" pitchFamily="34" charset="0"/>
              </a:rPr>
              <a:t>* Partilha da Palavra ou homilia</a:t>
            </a:r>
          </a:p>
          <a:p>
            <a:r>
              <a:rPr lang="pt-BR" dirty="0">
                <a:latin typeface="Calibri" panose="020F0502020204030204" pitchFamily="34" charset="0"/>
              </a:rPr>
              <a:t>* Profissão de fé</a:t>
            </a:r>
          </a:p>
          <a:p>
            <a:r>
              <a:rPr lang="pt-BR" dirty="0">
                <a:latin typeface="Calibri" panose="020F0502020204030204" pitchFamily="34" charset="0"/>
              </a:rPr>
              <a:t>* Oração dos fiéis ou universal</a:t>
            </a:r>
          </a:p>
          <a:p>
            <a:r>
              <a:rPr lang="pt-BR" b="1" dirty="0">
                <a:latin typeface="Calibri-Bold"/>
              </a:rPr>
              <a:t>COLETA FRATERNA</a:t>
            </a:r>
          </a:p>
          <a:p>
            <a:r>
              <a:rPr lang="pt-BR" b="1" dirty="0">
                <a:latin typeface="Calibri-Bold"/>
              </a:rPr>
              <a:t>LOUVOR E AÇÃO DE GRAÇAS</a:t>
            </a:r>
            <a:endParaRPr lang="pt-BR" dirty="0"/>
          </a:p>
        </p:txBody>
      </p:sp>
      <p:sp>
        <p:nvSpPr>
          <p:cNvPr id="6" name="CaixaDeTexto 5">
            <a:extLst>
              <a:ext uri="{FF2B5EF4-FFF2-40B4-BE49-F238E27FC236}">
                <a16:creationId xmlns="" xmlns:a16="http://schemas.microsoft.com/office/drawing/2014/main" id="{374E239E-2F63-4D0D-8BB3-4C44923B8059}"/>
              </a:ext>
            </a:extLst>
          </p:cNvPr>
          <p:cNvSpPr txBox="1"/>
          <p:nvPr/>
        </p:nvSpPr>
        <p:spPr>
          <a:xfrm>
            <a:off x="8135813" y="2208628"/>
            <a:ext cx="3413762" cy="3416320"/>
          </a:xfrm>
          <a:prstGeom prst="rect">
            <a:avLst/>
          </a:prstGeom>
          <a:noFill/>
        </p:spPr>
        <p:txBody>
          <a:bodyPr wrap="square" rtlCol="0">
            <a:spAutoFit/>
          </a:bodyPr>
          <a:lstStyle/>
          <a:p>
            <a:r>
              <a:rPr lang="pt-BR" b="1" dirty="0"/>
              <a:t>RITOS DA COMUNHÃO</a:t>
            </a:r>
          </a:p>
          <a:p>
            <a:r>
              <a:rPr lang="pt-BR" dirty="0"/>
              <a:t>* O pão consagrado é colocado sobre o altar</a:t>
            </a:r>
          </a:p>
          <a:p>
            <a:r>
              <a:rPr lang="pt-BR" dirty="0"/>
              <a:t>* Oração do Pai-Nosso</a:t>
            </a:r>
          </a:p>
          <a:p>
            <a:r>
              <a:rPr lang="pt-BR" dirty="0"/>
              <a:t>* Saudação da paz</a:t>
            </a:r>
          </a:p>
          <a:p>
            <a:r>
              <a:rPr lang="pt-BR" dirty="0"/>
              <a:t>* Convite à comunhão</a:t>
            </a:r>
          </a:p>
          <a:p>
            <a:r>
              <a:rPr lang="pt-BR" dirty="0"/>
              <a:t>* Distribuição da Comunhão</a:t>
            </a:r>
          </a:p>
          <a:p>
            <a:r>
              <a:rPr lang="pt-BR" dirty="0"/>
              <a:t>* Silêncio</a:t>
            </a:r>
          </a:p>
          <a:p>
            <a:r>
              <a:rPr lang="pt-BR" dirty="0"/>
              <a:t>* Oração pós-comunhão</a:t>
            </a:r>
          </a:p>
          <a:p>
            <a:r>
              <a:rPr lang="pt-BR" b="1" dirty="0"/>
              <a:t>RITOS FINAIS</a:t>
            </a:r>
          </a:p>
          <a:p>
            <a:r>
              <a:rPr lang="pt-BR" dirty="0"/>
              <a:t>* Avisos</a:t>
            </a:r>
          </a:p>
          <a:p>
            <a:r>
              <a:rPr lang="pt-BR" dirty="0"/>
              <a:t>* Bênção e despedida</a:t>
            </a:r>
          </a:p>
        </p:txBody>
      </p:sp>
    </p:spTree>
    <p:extLst>
      <p:ext uri="{BB962C8B-B14F-4D97-AF65-F5344CB8AC3E}">
        <p14:creationId xmlns:p14="http://schemas.microsoft.com/office/powerpoint/2010/main" val="422238526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09987A8-DAFF-443A-901B-6A2F6F92A8CF}"/>
              </a:ext>
            </a:extLst>
          </p:cNvPr>
          <p:cNvSpPr>
            <a:spLocks noGrp="1"/>
          </p:cNvSpPr>
          <p:nvPr>
            <p:ph type="title"/>
          </p:nvPr>
        </p:nvSpPr>
        <p:spPr>
          <a:xfrm>
            <a:off x="1575716" y="326217"/>
            <a:ext cx="9603275" cy="1049235"/>
          </a:xfrm>
        </p:spPr>
        <p:txBody>
          <a:bodyPr>
            <a:normAutofit fontScale="90000"/>
          </a:bodyPr>
          <a:lstStyle/>
          <a:p>
            <a:pPr algn="ctr"/>
            <a:r>
              <a:rPr lang="pt-BR" sz="4000" b="1" dirty="0">
                <a:latin typeface="PalatinoLinotype-Bold"/>
              </a:rPr>
              <a:t>ROTEIRO 3:</a:t>
            </a:r>
            <a:br>
              <a:rPr lang="pt-BR" sz="4000" b="1" dirty="0">
                <a:latin typeface="PalatinoLinotype-Bold"/>
              </a:rPr>
            </a:br>
            <a:r>
              <a:rPr lang="pt-BR" sz="4000" b="1" dirty="0">
                <a:latin typeface="PalatinoLinotype-Bold"/>
              </a:rPr>
              <a:t>CELEBRAÇÃO DA PALAVRA E OFÍCIO</a:t>
            </a:r>
            <a:br>
              <a:rPr lang="pt-BR" sz="4000" b="1" dirty="0">
                <a:latin typeface="PalatinoLinotype-Bold"/>
              </a:rPr>
            </a:br>
            <a:r>
              <a:rPr lang="pt-BR" sz="4000" b="1" dirty="0">
                <a:latin typeface="PalatinoLinotype-Bold"/>
              </a:rPr>
              <a:t>DIVINO</a:t>
            </a:r>
            <a:r>
              <a:rPr lang="pt-BR" b="1" dirty="0">
                <a:latin typeface="PalatinoLinotype-Bold"/>
              </a:rPr>
              <a:t/>
            </a:r>
            <a:br>
              <a:rPr lang="pt-BR" b="1" dirty="0">
                <a:latin typeface="PalatinoLinotype-Bold"/>
              </a:rPr>
            </a:br>
            <a:endParaRPr lang="pt-BR" dirty="0"/>
          </a:p>
        </p:txBody>
      </p:sp>
      <p:sp>
        <p:nvSpPr>
          <p:cNvPr id="4" name="CaixaDeTexto 3">
            <a:extLst>
              <a:ext uri="{FF2B5EF4-FFF2-40B4-BE49-F238E27FC236}">
                <a16:creationId xmlns="" xmlns:a16="http://schemas.microsoft.com/office/drawing/2014/main" id="{BCCBC770-D486-415A-92E6-C3E0C01FDDEC}"/>
              </a:ext>
            </a:extLst>
          </p:cNvPr>
          <p:cNvSpPr txBox="1"/>
          <p:nvPr/>
        </p:nvSpPr>
        <p:spPr>
          <a:xfrm>
            <a:off x="464234" y="2293034"/>
            <a:ext cx="3545058" cy="3139321"/>
          </a:xfrm>
          <a:prstGeom prst="rect">
            <a:avLst/>
          </a:prstGeom>
          <a:noFill/>
        </p:spPr>
        <p:txBody>
          <a:bodyPr wrap="square" rtlCol="0">
            <a:spAutoFit/>
          </a:bodyPr>
          <a:lstStyle/>
          <a:p>
            <a:r>
              <a:rPr lang="pt-BR" b="1" dirty="0">
                <a:latin typeface="Calibri-Bold"/>
              </a:rPr>
              <a:t>RITOS INICIAIS</a:t>
            </a:r>
          </a:p>
          <a:p>
            <a:r>
              <a:rPr lang="pt-BR" dirty="0">
                <a:latin typeface="Calibri" panose="020F0502020204030204" pitchFamily="34" charset="0"/>
              </a:rPr>
              <a:t>* Refrão meditativo</a:t>
            </a:r>
          </a:p>
          <a:p>
            <a:r>
              <a:rPr lang="pt-BR" dirty="0">
                <a:latin typeface="Calibri" panose="020F0502020204030204" pitchFamily="34" charset="0"/>
              </a:rPr>
              <a:t>* Abertura</a:t>
            </a:r>
          </a:p>
          <a:p>
            <a:r>
              <a:rPr lang="pt-BR" dirty="0">
                <a:latin typeface="Calibri" panose="020F0502020204030204" pitchFamily="34" charset="0"/>
              </a:rPr>
              <a:t>* Introdução ao mistério celebrado</a:t>
            </a:r>
          </a:p>
          <a:p>
            <a:r>
              <a:rPr lang="pt-BR" dirty="0">
                <a:latin typeface="Calibri" panose="020F0502020204030204" pitchFamily="34" charset="0"/>
              </a:rPr>
              <a:t>* Recordação da vida</a:t>
            </a:r>
          </a:p>
          <a:p>
            <a:r>
              <a:rPr lang="pt-BR" dirty="0">
                <a:latin typeface="Calibri" panose="020F0502020204030204" pitchFamily="34" charset="0"/>
              </a:rPr>
              <a:t>* Hino</a:t>
            </a:r>
          </a:p>
          <a:p>
            <a:r>
              <a:rPr lang="pt-BR" dirty="0">
                <a:latin typeface="Calibri" panose="020F0502020204030204" pitchFamily="34" charset="0"/>
              </a:rPr>
              <a:t>* Salmos e cânticos bíblicos, de acordo com as quatro semanas do</a:t>
            </a:r>
          </a:p>
          <a:p>
            <a:r>
              <a:rPr lang="pt-BR" dirty="0">
                <a:latin typeface="Calibri" panose="020F0502020204030204" pitchFamily="34" charset="0"/>
              </a:rPr>
              <a:t>saltério</a:t>
            </a:r>
          </a:p>
          <a:p>
            <a:r>
              <a:rPr lang="pt-BR" dirty="0">
                <a:latin typeface="Calibri" panose="020F0502020204030204" pitchFamily="34" charset="0"/>
              </a:rPr>
              <a:t>* Oração coleta (da liturgia do dia)</a:t>
            </a:r>
          </a:p>
          <a:p>
            <a:endParaRPr lang="pt-BR" dirty="0"/>
          </a:p>
        </p:txBody>
      </p:sp>
      <p:sp>
        <p:nvSpPr>
          <p:cNvPr id="5" name="CaixaDeTexto 4">
            <a:extLst>
              <a:ext uri="{FF2B5EF4-FFF2-40B4-BE49-F238E27FC236}">
                <a16:creationId xmlns="" xmlns:a16="http://schemas.microsoft.com/office/drawing/2014/main" id="{B31E2D27-47B3-4AF4-94ED-C8CC0EB3E4BF}"/>
              </a:ext>
            </a:extLst>
          </p:cNvPr>
          <p:cNvSpPr txBox="1"/>
          <p:nvPr/>
        </p:nvSpPr>
        <p:spPr>
          <a:xfrm>
            <a:off x="4515729" y="2293034"/>
            <a:ext cx="3545058" cy="3139321"/>
          </a:xfrm>
          <a:prstGeom prst="rect">
            <a:avLst/>
          </a:prstGeom>
          <a:noFill/>
        </p:spPr>
        <p:txBody>
          <a:bodyPr wrap="square" rtlCol="0">
            <a:spAutoFit/>
          </a:bodyPr>
          <a:lstStyle/>
          <a:p>
            <a:r>
              <a:rPr lang="pt-BR" b="1" dirty="0">
                <a:latin typeface="Calibri-Bold"/>
              </a:rPr>
              <a:t>LITURGIA DA PALAVRA</a:t>
            </a:r>
          </a:p>
          <a:p>
            <a:r>
              <a:rPr lang="pt-BR" dirty="0">
                <a:latin typeface="Calibri" panose="020F0502020204030204" pitchFamily="34" charset="0"/>
              </a:rPr>
              <a:t>* Primeira leitura</a:t>
            </a:r>
          </a:p>
          <a:p>
            <a:r>
              <a:rPr lang="pt-BR" dirty="0">
                <a:latin typeface="Calibri" panose="020F0502020204030204" pitchFamily="34" charset="0"/>
              </a:rPr>
              <a:t>* Salmo responsorial</a:t>
            </a:r>
          </a:p>
          <a:p>
            <a:r>
              <a:rPr lang="pt-BR" dirty="0">
                <a:latin typeface="Calibri" panose="020F0502020204030204" pitchFamily="34" charset="0"/>
              </a:rPr>
              <a:t>* Segunda leitura</a:t>
            </a:r>
          </a:p>
          <a:p>
            <a:r>
              <a:rPr lang="pt-BR" dirty="0">
                <a:latin typeface="Calibri" panose="020F0502020204030204" pitchFamily="34" charset="0"/>
              </a:rPr>
              <a:t>* Aclamação ao Evangelho</a:t>
            </a:r>
          </a:p>
          <a:p>
            <a:r>
              <a:rPr lang="pt-BR" dirty="0">
                <a:latin typeface="Calibri" panose="020F0502020204030204" pitchFamily="34" charset="0"/>
              </a:rPr>
              <a:t>* Evangelho</a:t>
            </a:r>
          </a:p>
          <a:p>
            <a:r>
              <a:rPr lang="pt-BR" dirty="0">
                <a:latin typeface="Calibri" panose="020F0502020204030204" pitchFamily="34" charset="0"/>
              </a:rPr>
              <a:t>* Partilha da Palavra ou homilia</a:t>
            </a:r>
          </a:p>
          <a:p>
            <a:r>
              <a:rPr lang="pt-BR" dirty="0">
                <a:latin typeface="Calibri" panose="020F0502020204030204" pitchFamily="34" charset="0"/>
              </a:rPr>
              <a:t>* Profissão de fé</a:t>
            </a:r>
          </a:p>
          <a:p>
            <a:r>
              <a:rPr lang="pt-BR" dirty="0">
                <a:latin typeface="Calibri" panose="020F0502020204030204" pitchFamily="34" charset="0"/>
              </a:rPr>
              <a:t>* Oração dos fiéis do Ofício Divino</a:t>
            </a:r>
          </a:p>
          <a:p>
            <a:r>
              <a:rPr lang="pt-BR" dirty="0">
                <a:latin typeface="Calibri" panose="020F0502020204030204" pitchFamily="34" charset="0"/>
              </a:rPr>
              <a:t>* Pai-Nosso</a:t>
            </a:r>
            <a:endParaRPr lang="pt-BR" dirty="0"/>
          </a:p>
          <a:p>
            <a:endParaRPr lang="pt-BR" dirty="0"/>
          </a:p>
        </p:txBody>
      </p:sp>
      <p:sp>
        <p:nvSpPr>
          <p:cNvPr id="6" name="CaixaDeTexto 5">
            <a:extLst>
              <a:ext uri="{FF2B5EF4-FFF2-40B4-BE49-F238E27FC236}">
                <a16:creationId xmlns="" xmlns:a16="http://schemas.microsoft.com/office/drawing/2014/main" id="{0DB227A9-A18C-444B-B0D3-88610DD67681}"/>
              </a:ext>
            </a:extLst>
          </p:cNvPr>
          <p:cNvSpPr txBox="1"/>
          <p:nvPr/>
        </p:nvSpPr>
        <p:spPr>
          <a:xfrm>
            <a:off x="8271804" y="2510569"/>
            <a:ext cx="3666978" cy="2308324"/>
          </a:xfrm>
          <a:prstGeom prst="rect">
            <a:avLst/>
          </a:prstGeom>
          <a:noFill/>
        </p:spPr>
        <p:txBody>
          <a:bodyPr wrap="square" rtlCol="0">
            <a:spAutoFit/>
          </a:bodyPr>
          <a:lstStyle/>
          <a:p>
            <a:r>
              <a:rPr lang="pt-BR" b="1" dirty="0"/>
              <a:t>COLETA FRATERNA</a:t>
            </a:r>
          </a:p>
          <a:p>
            <a:r>
              <a:rPr lang="pt-BR" b="1" dirty="0"/>
              <a:t>LOUVOR E AÇÃO DE GRAÇAS</a:t>
            </a:r>
          </a:p>
          <a:p>
            <a:r>
              <a:rPr lang="pt-BR" dirty="0"/>
              <a:t>* Cântico Evangélico (de manhã de Zacarias e à tarde de Maria)</a:t>
            </a:r>
          </a:p>
          <a:p>
            <a:r>
              <a:rPr lang="pt-BR" b="1" dirty="0"/>
              <a:t>RITOS FINAIS</a:t>
            </a:r>
          </a:p>
          <a:p>
            <a:r>
              <a:rPr lang="pt-BR" dirty="0"/>
              <a:t>* Oração conclusiva</a:t>
            </a:r>
          </a:p>
          <a:p>
            <a:r>
              <a:rPr lang="pt-BR" dirty="0"/>
              <a:t>* Avisos</a:t>
            </a:r>
          </a:p>
          <a:p>
            <a:r>
              <a:rPr lang="pt-BR" dirty="0"/>
              <a:t>* Bênção e despedida</a:t>
            </a:r>
          </a:p>
        </p:txBody>
      </p:sp>
    </p:spTree>
    <p:extLst>
      <p:ext uri="{BB962C8B-B14F-4D97-AF65-F5344CB8AC3E}">
        <p14:creationId xmlns:p14="http://schemas.microsoft.com/office/powerpoint/2010/main" val="29217932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E6F465B-DD57-4D1A-B7F1-B22E68F4C464}"/>
              </a:ext>
            </a:extLst>
          </p:cNvPr>
          <p:cNvSpPr>
            <a:spLocks noGrp="1"/>
          </p:cNvSpPr>
          <p:nvPr>
            <p:ph type="title"/>
          </p:nvPr>
        </p:nvSpPr>
        <p:spPr>
          <a:xfrm>
            <a:off x="1437513" y="129270"/>
            <a:ext cx="9603275" cy="1049235"/>
          </a:xfrm>
        </p:spPr>
        <p:txBody>
          <a:bodyPr>
            <a:noAutofit/>
          </a:bodyPr>
          <a:lstStyle/>
          <a:p>
            <a:pPr algn="ctr"/>
            <a:r>
              <a:rPr lang="pt-BR" b="1" dirty="0"/>
              <a:t>ROTEIRO 4:</a:t>
            </a:r>
            <a:br>
              <a:rPr lang="pt-BR" b="1" dirty="0"/>
            </a:br>
            <a:r>
              <a:rPr lang="pt-BR" b="1" dirty="0"/>
              <a:t>CELEBRAÇÃO D A </a:t>
            </a:r>
            <a:r>
              <a:rPr lang="pt-BR" b="1" dirty="0" err="1"/>
              <a:t>PALAVrA</a:t>
            </a:r>
            <a:r>
              <a:rPr lang="pt-BR" b="1" dirty="0"/>
              <a:t> E OFÍCIO</a:t>
            </a:r>
            <a:br>
              <a:rPr lang="pt-BR" b="1" dirty="0"/>
            </a:br>
            <a:r>
              <a:rPr lang="pt-BR" b="1" dirty="0"/>
              <a:t>DIVINO COM A COMUNHÃO</a:t>
            </a:r>
            <a:br>
              <a:rPr lang="pt-BR" b="1" dirty="0"/>
            </a:br>
            <a:r>
              <a:rPr lang="pt-BR" b="1" dirty="0"/>
              <a:t>EUCARÍSTICA</a:t>
            </a:r>
            <a:endParaRPr lang="pt-BR" dirty="0"/>
          </a:p>
        </p:txBody>
      </p:sp>
      <p:sp>
        <p:nvSpPr>
          <p:cNvPr id="3" name="CaixaDeTexto 2">
            <a:extLst>
              <a:ext uri="{FF2B5EF4-FFF2-40B4-BE49-F238E27FC236}">
                <a16:creationId xmlns="" xmlns:a16="http://schemas.microsoft.com/office/drawing/2014/main" id="{E3A8C455-0151-450C-AD85-4AF17137BEAE}"/>
              </a:ext>
            </a:extLst>
          </p:cNvPr>
          <p:cNvSpPr txBox="1"/>
          <p:nvPr/>
        </p:nvSpPr>
        <p:spPr>
          <a:xfrm>
            <a:off x="603738" y="2389329"/>
            <a:ext cx="3601329" cy="2862322"/>
          </a:xfrm>
          <a:prstGeom prst="rect">
            <a:avLst/>
          </a:prstGeom>
          <a:noFill/>
        </p:spPr>
        <p:txBody>
          <a:bodyPr wrap="square" rtlCol="0">
            <a:spAutoFit/>
          </a:bodyPr>
          <a:lstStyle/>
          <a:p>
            <a:r>
              <a:rPr lang="pt-BR" b="1" dirty="0"/>
              <a:t>RITOS INICIAIS</a:t>
            </a:r>
          </a:p>
          <a:p>
            <a:r>
              <a:rPr lang="pt-BR" dirty="0"/>
              <a:t>* Refrão meditativo</a:t>
            </a:r>
          </a:p>
          <a:p>
            <a:r>
              <a:rPr lang="pt-BR" dirty="0"/>
              <a:t>* Abertura do ofício</a:t>
            </a:r>
          </a:p>
          <a:p>
            <a:r>
              <a:rPr lang="pt-BR" dirty="0"/>
              <a:t>* Introdução ao mistério celebrado</a:t>
            </a:r>
          </a:p>
          <a:p>
            <a:r>
              <a:rPr lang="pt-BR" dirty="0"/>
              <a:t>* Recordação da vida</a:t>
            </a:r>
          </a:p>
          <a:p>
            <a:r>
              <a:rPr lang="pt-BR" dirty="0"/>
              <a:t>* Hino</a:t>
            </a:r>
          </a:p>
          <a:p>
            <a:r>
              <a:rPr lang="pt-BR" dirty="0"/>
              <a:t>* Salmos e cânticos bíblicos, de acordo com as quatro semanas do</a:t>
            </a:r>
          </a:p>
          <a:p>
            <a:r>
              <a:rPr lang="pt-BR" dirty="0"/>
              <a:t>saltério</a:t>
            </a:r>
          </a:p>
          <a:p>
            <a:r>
              <a:rPr lang="pt-BR" dirty="0"/>
              <a:t>* Oração coleta (da liturgia do dia)</a:t>
            </a:r>
          </a:p>
        </p:txBody>
      </p:sp>
      <p:sp>
        <p:nvSpPr>
          <p:cNvPr id="4" name="CaixaDeTexto 3">
            <a:extLst>
              <a:ext uri="{FF2B5EF4-FFF2-40B4-BE49-F238E27FC236}">
                <a16:creationId xmlns="" xmlns:a16="http://schemas.microsoft.com/office/drawing/2014/main" id="{F7A60B67-DED7-406C-BC06-832833D35536}"/>
              </a:ext>
            </a:extLst>
          </p:cNvPr>
          <p:cNvSpPr txBox="1"/>
          <p:nvPr/>
        </p:nvSpPr>
        <p:spPr>
          <a:xfrm>
            <a:off x="4358640" y="2039816"/>
            <a:ext cx="3474720" cy="4524315"/>
          </a:xfrm>
          <a:prstGeom prst="rect">
            <a:avLst/>
          </a:prstGeom>
          <a:noFill/>
        </p:spPr>
        <p:txBody>
          <a:bodyPr wrap="square" rtlCol="0">
            <a:spAutoFit/>
          </a:bodyPr>
          <a:lstStyle/>
          <a:p>
            <a:r>
              <a:rPr lang="pt-BR" b="1" dirty="0"/>
              <a:t>LITURGIA DA PALAVRA</a:t>
            </a:r>
          </a:p>
          <a:p>
            <a:r>
              <a:rPr lang="pt-BR" dirty="0"/>
              <a:t>* Primeira leitura</a:t>
            </a:r>
          </a:p>
          <a:p>
            <a:r>
              <a:rPr lang="pt-BR" dirty="0"/>
              <a:t>* Salmo responsorial</a:t>
            </a:r>
          </a:p>
          <a:p>
            <a:r>
              <a:rPr lang="pt-BR" dirty="0"/>
              <a:t>* Segunda leitura</a:t>
            </a:r>
          </a:p>
          <a:p>
            <a:r>
              <a:rPr lang="pt-BR" dirty="0"/>
              <a:t>* Aclamação ao Evangelho</a:t>
            </a:r>
          </a:p>
          <a:p>
            <a:r>
              <a:rPr lang="pt-BR" dirty="0"/>
              <a:t>* Evangelho</a:t>
            </a:r>
          </a:p>
          <a:p>
            <a:r>
              <a:rPr lang="pt-BR" dirty="0"/>
              <a:t>* Partilha da Palavra ou homilia</a:t>
            </a:r>
          </a:p>
          <a:p>
            <a:r>
              <a:rPr lang="pt-BR" dirty="0"/>
              <a:t>* Profissão de fé</a:t>
            </a:r>
          </a:p>
          <a:p>
            <a:r>
              <a:rPr lang="pt-BR" dirty="0"/>
              <a:t>* Oração dos fiéis</a:t>
            </a:r>
          </a:p>
          <a:p>
            <a:r>
              <a:rPr lang="pt-BR" b="1" dirty="0"/>
              <a:t>COLETA FRATERNA</a:t>
            </a:r>
          </a:p>
          <a:p>
            <a:r>
              <a:rPr lang="pt-BR" b="1" dirty="0"/>
              <a:t>LOUVOR E AÇÃO DE GRAÇAS</a:t>
            </a:r>
          </a:p>
          <a:p>
            <a:r>
              <a:rPr lang="pt-BR" dirty="0"/>
              <a:t>* Cântico Evangélico (de manhã de Zacarias e à tarde de Maria)</a:t>
            </a:r>
          </a:p>
          <a:p>
            <a:endParaRPr lang="pt-BR" b="1" dirty="0"/>
          </a:p>
          <a:p>
            <a:endParaRPr lang="pt-BR" dirty="0"/>
          </a:p>
        </p:txBody>
      </p:sp>
      <p:sp>
        <p:nvSpPr>
          <p:cNvPr id="5" name="CaixaDeTexto 4">
            <a:extLst>
              <a:ext uri="{FF2B5EF4-FFF2-40B4-BE49-F238E27FC236}">
                <a16:creationId xmlns="" xmlns:a16="http://schemas.microsoft.com/office/drawing/2014/main" id="{5CDE0D4D-12B2-4DB2-8F01-6BD9180FAA6F}"/>
              </a:ext>
            </a:extLst>
          </p:cNvPr>
          <p:cNvSpPr txBox="1"/>
          <p:nvPr/>
        </p:nvSpPr>
        <p:spPr>
          <a:xfrm>
            <a:off x="8235464" y="2250829"/>
            <a:ext cx="3352798" cy="3139321"/>
          </a:xfrm>
          <a:prstGeom prst="rect">
            <a:avLst/>
          </a:prstGeom>
          <a:noFill/>
        </p:spPr>
        <p:txBody>
          <a:bodyPr wrap="square" rtlCol="0">
            <a:spAutoFit/>
          </a:bodyPr>
          <a:lstStyle/>
          <a:p>
            <a:r>
              <a:rPr lang="pt-BR" b="1" dirty="0"/>
              <a:t>RITOS DA COMUNHÃO</a:t>
            </a:r>
          </a:p>
          <a:p>
            <a:r>
              <a:rPr lang="pt-BR" dirty="0"/>
              <a:t>* O pão consagrado é colocado sobre o altar</a:t>
            </a:r>
          </a:p>
          <a:p>
            <a:r>
              <a:rPr lang="pt-BR" dirty="0"/>
              <a:t>* Oração do Pai-Nosso</a:t>
            </a:r>
          </a:p>
          <a:p>
            <a:r>
              <a:rPr lang="pt-BR" dirty="0"/>
              <a:t>* Convite à comunhão</a:t>
            </a:r>
          </a:p>
          <a:p>
            <a:r>
              <a:rPr lang="pt-BR" dirty="0"/>
              <a:t>* Comunhão</a:t>
            </a:r>
          </a:p>
          <a:p>
            <a:r>
              <a:rPr lang="pt-BR" dirty="0"/>
              <a:t>* Silêncio</a:t>
            </a:r>
          </a:p>
          <a:p>
            <a:r>
              <a:rPr lang="pt-BR" b="1" dirty="0"/>
              <a:t>RITOS FINAIS</a:t>
            </a:r>
          </a:p>
          <a:p>
            <a:r>
              <a:rPr lang="pt-BR" dirty="0"/>
              <a:t>* Oração conclusiva</a:t>
            </a:r>
          </a:p>
          <a:p>
            <a:r>
              <a:rPr lang="pt-BR" dirty="0"/>
              <a:t>* Avisos</a:t>
            </a:r>
          </a:p>
          <a:p>
            <a:r>
              <a:rPr lang="pt-BR" dirty="0"/>
              <a:t>* Bênção e despedida</a:t>
            </a:r>
          </a:p>
        </p:txBody>
      </p:sp>
    </p:spTree>
    <p:extLst>
      <p:ext uri="{BB962C8B-B14F-4D97-AF65-F5344CB8AC3E}">
        <p14:creationId xmlns:p14="http://schemas.microsoft.com/office/powerpoint/2010/main" val="20094038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5A426A0-142A-4353-BD50-D2CAE14A8BAD}"/>
              </a:ext>
            </a:extLst>
          </p:cNvPr>
          <p:cNvSpPr>
            <a:spLocks noGrp="1"/>
          </p:cNvSpPr>
          <p:nvPr>
            <p:ph type="title"/>
          </p:nvPr>
        </p:nvSpPr>
        <p:spPr>
          <a:xfrm>
            <a:off x="1465647" y="621639"/>
            <a:ext cx="9603275" cy="1049235"/>
          </a:xfrm>
        </p:spPr>
        <p:txBody>
          <a:bodyPr>
            <a:noAutofit/>
          </a:bodyPr>
          <a:lstStyle/>
          <a:p>
            <a:pPr algn="ctr"/>
            <a:r>
              <a:rPr lang="pt-BR" sz="4000" b="1" dirty="0"/>
              <a:t>Anexo: rito para conferir o ministério da palavra</a:t>
            </a:r>
          </a:p>
        </p:txBody>
      </p:sp>
      <p:pic>
        <p:nvPicPr>
          <p:cNvPr id="3" name="Picture 2" descr="Resultado de imagem para ministros da palavra">
            <a:extLst>
              <a:ext uri="{FF2B5EF4-FFF2-40B4-BE49-F238E27FC236}">
                <a16:creationId xmlns="" xmlns:a16="http://schemas.microsoft.com/office/drawing/2014/main" id="{869B39C9-6097-4C1F-A9C9-A1A53823C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964" y="2110154"/>
            <a:ext cx="8726072" cy="4747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28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A7182FB-2050-4057-9F7F-7A46FC7026FB}"/>
              </a:ext>
            </a:extLst>
          </p:cNvPr>
          <p:cNvSpPr>
            <a:spLocks noGrp="1"/>
          </p:cNvSpPr>
          <p:nvPr>
            <p:ph type="title"/>
          </p:nvPr>
        </p:nvSpPr>
        <p:spPr/>
        <p:txBody>
          <a:bodyPr/>
          <a:lstStyle/>
          <a:p>
            <a:endParaRPr lang="pt-BR" dirty="0"/>
          </a:p>
        </p:txBody>
      </p:sp>
      <p:sp>
        <p:nvSpPr>
          <p:cNvPr id="3" name="Espaço Reservado para Conteúdo 2">
            <a:extLst>
              <a:ext uri="{FF2B5EF4-FFF2-40B4-BE49-F238E27FC236}">
                <a16:creationId xmlns="" xmlns:a16="http://schemas.microsoft.com/office/drawing/2014/main" id="{9A31FB9E-78EF-4EC4-B35C-F07DDF51544A}"/>
              </a:ext>
            </a:extLst>
          </p:cNvPr>
          <p:cNvSpPr>
            <a:spLocks noGrp="1"/>
          </p:cNvSpPr>
          <p:nvPr>
            <p:ph idx="1"/>
          </p:nvPr>
        </p:nvSpPr>
        <p:spPr>
          <a:xfrm>
            <a:off x="5043714" y="798974"/>
            <a:ext cx="6730944" cy="4658826"/>
          </a:xfrm>
        </p:spPr>
        <p:txBody>
          <a:bodyPr>
            <a:noAutofit/>
          </a:bodyPr>
          <a:lstStyle/>
          <a:p>
            <a:pPr marL="0" indent="0" algn="just">
              <a:buNone/>
            </a:pPr>
            <a:r>
              <a:rPr lang="pt-BR" sz="2600" dirty="0"/>
              <a:t>Dada sua amplitude, o ministério da Palavra </a:t>
            </a:r>
            <a:r>
              <a:rPr lang="pt-BR" sz="2600" dirty="0">
                <a:solidFill>
                  <a:srgbClr val="FF0000"/>
                </a:solidFill>
              </a:rPr>
              <a:t>não se reduz à sua dimensão litúrgica</a:t>
            </a:r>
            <a:r>
              <a:rPr lang="pt-BR" sz="2600" dirty="0"/>
              <a:t>. Entretanto, as considerações aqui apresentadas se referem especialmente </a:t>
            </a:r>
            <a:r>
              <a:rPr lang="pt-BR" sz="2600" dirty="0">
                <a:solidFill>
                  <a:srgbClr val="FF0000"/>
                </a:solidFill>
              </a:rPr>
              <a:t>ao exercício desse ministério na Celebração da Palavra, sobretudo no Dia do Senhor,</a:t>
            </a:r>
            <a:r>
              <a:rPr lang="pt-BR" sz="2600" dirty="0"/>
              <a:t> embora a proposta aprovada estabeleça que se elabore com as dioceses um plano de formação inicial e acompanhamento para ministros(as) da Palavra.  Aqui estão colocados os fundamentos em vista da elaboração desse plano. </a:t>
            </a:r>
            <a:r>
              <a:rPr lang="pt-BR" sz="2600" b="1" dirty="0"/>
              <a:t>(5)</a:t>
            </a:r>
          </a:p>
        </p:txBody>
      </p:sp>
      <p:pic>
        <p:nvPicPr>
          <p:cNvPr id="5" name="Espaço Reservado para Imagem 13">
            <a:extLst>
              <a:ext uri="{FF2B5EF4-FFF2-40B4-BE49-F238E27FC236}">
                <a16:creationId xmlns="" xmlns:a16="http://schemas.microsoft.com/office/drawing/2014/main" id="{2DB1C1AF-B56C-4659-B354-BB8540E3B8EA}"/>
              </a:ext>
            </a:extLst>
          </p:cNvPr>
          <p:cNvPicPr>
            <a:picLocks noGrp="1" noChangeAspect="1"/>
          </p:cNvPicPr>
          <p:nvPr>
            <p:ph type="pic" idx="1"/>
          </p:nvPr>
        </p:nvPicPr>
        <p:blipFill>
          <a:blip r:embed="rId2"/>
          <a:srcRect t="3113" b="3113"/>
          <a:stretch>
            <a:fillRect/>
          </a:stretch>
        </p:blipFill>
        <p:spPr>
          <a:xfrm>
            <a:off x="1444670" y="1038135"/>
            <a:ext cx="3394616" cy="4546738"/>
          </a:xfrm>
        </p:spPr>
      </p:pic>
      <p:pic>
        <p:nvPicPr>
          <p:cNvPr id="7" name="Imagem 6">
            <a:extLst>
              <a:ext uri="{FF2B5EF4-FFF2-40B4-BE49-F238E27FC236}">
                <a16:creationId xmlns="" xmlns:a16="http://schemas.microsoft.com/office/drawing/2014/main" id="{79510DA0-35AC-4F08-92E6-DE6AD4C3FB22}"/>
              </a:ext>
            </a:extLst>
          </p:cNvPr>
          <p:cNvPicPr>
            <a:picLocks noChangeAspect="1"/>
          </p:cNvPicPr>
          <p:nvPr/>
        </p:nvPicPr>
        <p:blipFill>
          <a:blip r:embed="rId3"/>
          <a:stretch>
            <a:fillRect/>
          </a:stretch>
        </p:blipFill>
        <p:spPr>
          <a:xfrm>
            <a:off x="1383912" y="1147972"/>
            <a:ext cx="3394616" cy="4444369"/>
          </a:xfrm>
          <a:prstGeom prst="rect">
            <a:avLst/>
          </a:prstGeom>
        </p:spPr>
      </p:pic>
    </p:spTree>
    <p:extLst>
      <p:ext uri="{BB962C8B-B14F-4D97-AF65-F5344CB8AC3E}">
        <p14:creationId xmlns:p14="http://schemas.microsoft.com/office/powerpoint/2010/main" val="4825088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F16C0A4-224F-4A91-886C-6C78978E6066}"/>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90F93F7D-85AD-4893-BA07-137EAD0F1AA1}"/>
              </a:ext>
            </a:extLst>
          </p:cNvPr>
          <p:cNvPicPr>
            <a:picLocks noChangeAspect="1"/>
          </p:cNvPicPr>
          <p:nvPr/>
        </p:nvPicPr>
        <p:blipFill>
          <a:blip r:embed="rId2"/>
          <a:stretch>
            <a:fillRect/>
          </a:stretch>
        </p:blipFill>
        <p:spPr>
          <a:xfrm>
            <a:off x="0" y="1"/>
            <a:ext cx="12191999" cy="6358596"/>
          </a:xfrm>
          <a:prstGeom prst="rect">
            <a:avLst/>
          </a:prstGeom>
        </p:spPr>
      </p:pic>
      <p:sp>
        <p:nvSpPr>
          <p:cNvPr id="4" name="CaixaDeTexto 3">
            <a:extLst>
              <a:ext uri="{FF2B5EF4-FFF2-40B4-BE49-F238E27FC236}">
                <a16:creationId xmlns="" xmlns:a16="http://schemas.microsoft.com/office/drawing/2014/main" id="{9C9A4E6F-93B6-426A-9809-E85007CE5A05}"/>
              </a:ext>
            </a:extLst>
          </p:cNvPr>
          <p:cNvSpPr txBox="1"/>
          <p:nvPr/>
        </p:nvSpPr>
        <p:spPr>
          <a:xfrm>
            <a:off x="5155936" y="5411450"/>
            <a:ext cx="2194560" cy="1446550"/>
          </a:xfrm>
          <a:prstGeom prst="rect">
            <a:avLst/>
          </a:prstGeom>
          <a:noFill/>
        </p:spPr>
        <p:txBody>
          <a:bodyPr wrap="square" rtlCol="0">
            <a:spAutoFit/>
          </a:bodyPr>
          <a:lstStyle/>
          <a:p>
            <a:r>
              <a:rPr lang="pt-BR" sz="8800" dirty="0"/>
              <a:t>Fim</a:t>
            </a:r>
          </a:p>
        </p:txBody>
      </p:sp>
    </p:spTree>
    <p:extLst>
      <p:ext uri="{BB962C8B-B14F-4D97-AF65-F5344CB8AC3E}">
        <p14:creationId xmlns:p14="http://schemas.microsoft.com/office/powerpoint/2010/main" val="26859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 xmlns:a16="http://schemas.microsoft.com/office/drawing/2014/main" id="{E1883D4A-A729-476A-BB4C-9FF9A45A0F28}"/>
              </a:ext>
            </a:extLst>
          </p:cNvPr>
          <p:cNvSpPr>
            <a:spLocks noGrp="1"/>
          </p:cNvSpPr>
          <p:nvPr>
            <p:ph type="title"/>
          </p:nvPr>
        </p:nvSpPr>
        <p:spPr/>
        <p:txBody>
          <a:bodyPr/>
          <a:lstStyle/>
          <a:p>
            <a:r>
              <a:rPr lang="pt-BR" dirty="0"/>
              <a:t>A formação e o acompanhamento deverão levar em conta: </a:t>
            </a:r>
            <a:r>
              <a:rPr lang="pt-BR" b="1" dirty="0"/>
              <a:t>(6)</a:t>
            </a:r>
          </a:p>
        </p:txBody>
      </p:sp>
      <p:sp>
        <p:nvSpPr>
          <p:cNvPr id="7" name="Espaço Reservado para Texto 6">
            <a:extLst>
              <a:ext uri="{FF2B5EF4-FFF2-40B4-BE49-F238E27FC236}">
                <a16:creationId xmlns="" xmlns:a16="http://schemas.microsoft.com/office/drawing/2014/main" id="{0E830E55-5C38-4420-A641-18F47CB8C764}"/>
              </a:ext>
            </a:extLst>
          </p:cNvPr>
          <p:cNvSpPr>
            <a:spLocks noGrp="1"/>
          </p:cNvSpPr>
          <p:nvPr>
            <p:ph type="body" sz="half" idx="4294967295"/>
          </p:nvPr>
        </p:nvSpPr>
        <p:spPr>
          <a:xfrm>
            <a:off x="631596" y="2172146"/>
            <a:ext cx="6759018" cy="4286494"/>
          </a:xfrm>
        </p:spPr>
        <p:txBody>
          <a:bodyPr>
            <a:normAutofit fontScale="47500" lnSpcReduction="20000"/>
          </a:bodyPr>
          <a:lstStyle/>
          <a:p>
            <a:pPr marL="285750" indent="-285750">
              <a:buFontTx/>
              <a:buChar char="-"/>
            </a:pPr>
            <a:r>
              <a:rPr lang="pt-BR" sz="5100" dirty="0"/>
              <a:t>Fundamentos Bíblicos</a:t>
            </a:r>
          </a:p>
          <a:p>
            <a:pPr marL="285750" indent="-285750">
              <a:buFontTx/>
              <a:buChar char="-"/>
            </a:pPr>
            <a:r>
              <a:rPr lang="pt-BR" sz="5100" dirty="0"/>
              <a:t>Fundamentos Teológicos</a:t>
            </a:r>
          </a:p>
          <a:p>
            <a:pPr marL="285750" indent="-285750">
              <a:buFontTx/>
              <a:buChar char="-"/>
            </a:pPr>
            <a:r>
              <a:rPr lang="pt-BR" sz="5100" dirty="0"/>
              <a:t>Fundamentos Magisteriais e Canônicos</a:t>
            </a:r>
          </a:p>
          <a:p>
            <a:pPr marL="285750" indent="-285750">
              <a:buFontTx/>
              <a:buChar char="-"/>
            </a:pPr>
            <a:r>
              <a:rPr lang="pt-BR" sz="5100" dirty="0"/>
              <a:t>O contexto Social</a:t>
            </a:r>
          </a:p>
          <a:p>
            <a:pPr marL="285750" indent="-285750">
              <a:buFontTx/>
              <a:buChar char="-"/>
            </a:pPr>
            <a:r>
              <a:rPr lang="pt-BR" sz="5100" dirty="0"/>
              <a:t>A caminhada histórica da Igreja no país</a:t>
            </a:r>
          </a:p>
          <a:p>
            <a:pPr marL="285750" indent="-285750">
              <a:buFontTx/>
              <a:buChar char="-"/>
            </a:pPr>
            <a:r>
              <a:rPr lang="pt-BR" sz="5100" dirty="0"/>
              <a:t>Os desafios pastorais</a:t>
            </a:r>
          </a:p>
          <a:p>
            <a:pPr marL="285750" indent="-285750">
              <a:buFontTx/>
              <a:buChar char="-"/>
            </a:pPr>
            <a:r>
              <a:rPr lang="pt-BR" sz="5100" dirty="0"/>
              <a:t>Recursos humanos e matérias à disposição</a:t>
            </a:r>
          </a:p>
          <a:p>
            <a:pPr marL="285750" indent="-285750">
              <a:buFontTx/>
              <a:buChar char="-"/>
            </a:pPr>
            <a:endParaRPr lang="pt-BR" dirty="0"/>
          </a:p>
          <a:p>
            <a:pPr marL="285750" indent="-285750">
              <a:buFontTx/>
              <a:buChar char="-"/>
            </a:pPr>
            <a:endParaRPr lang="pt-BR" dirty="0"/>
          </a:p>
        </p:txBody>
      </p:sp>
      <p:pic>
        <p:nvPicPr>
          <p:cNvPr id="8" name="Imagem 7">
            <a:extLst>
              <a:ext uri="{FF2B5EF4-FFF2-40B4-BE49-F238E27FC236}">
                <a16:creationId xmlns="" xmlns:a16="http://schemas.microsoft.com/office/drawing/2014/main" id="{D828A3C2-CCE3-4465-902A-3BE2E51C8619}"/>
              </a:ext>
            </a:extLst>
          </p:cNvPr>
          <p:cNvPicPr>
            <a:picLocks noChangeAspect="1"/>
          </p:cNvPicPr>
          <p:nvPr/>
        </p:nvPicPr>
        <p:blipFill>
          <a:blip r:embed="rId2"/>
          <a:stretch>
            <a:fillRect/>
          </a:stretch>
        </p:blipFill>
        <p:spPr>
          <a:xfrm>
            <a:off x="7880640" y="2172146"/>
            <a:ext cx="2859781" cy="4286494"/>
          </a:xfrm>
          <a:prstGeom prst="rect">
            <a:avLst/>
          </a:prstGeom>
        </p:spPr>
      </p:pic>
    </p:spTree>
    <p:extLst>
      <p:ext uri="{BB962C8B-B14F-4D97-AF65-F5344CB8AC3E}">
        <p14:creationId xmlns:p14="http://schemas.microsoft.com/office/powerpoint/2010/main" val="1168945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8F6ED02-C2FF-4D3A-B6BE-55588393DDD5}"/>
              </a:ext>
            </a:extLst>
          </p:cNvPr>
          <p:cNvSpPr>
            <a:spLocks noGrp="1"/>
          </p:cNvSpPr>
          <p:nvPr>
            <p:ph type="title"/>
          </p:nvPr>
        </p:nvSpPr>
        <p:spPr>
          <a:xfrm>
            <a:off x="4684542" y="1329136"/>
            <a:ext cx="7507457" cy="1049235"/>
          </a:xfrm>
        </p:spPr>
        <p:txBody>
          <a:bodyPr>
            <a:normAutofit/>
          </a:bodyPr>
          <a:lstStyle/>
          <a:p>
            <a:r>
              <a:rPr lang="pt-BR" sz="2800" dirty="0"/>
              <a:t>Sublinha ainda São Paulo VI </a:t>
            </a:r>
            <a:r>
              <a:rPr lang="pt-BR" sz="2000" dirty="0"/>
              <a:t>(</a:t>
            </a:r>
            <a:r>
              <a:rPr lang="pt-BR" sz="2000" dirty="0" err="1"/>
              <a:t>En</a:t>
            </a:r>
            <a:r>
              <a:rPr lang="pt-BR" sz="2000" dirty="0"/>
              <a:t> 73) </a:t>
            </a:r>
          </a:p>
        </p:txBody>
      </p:sp>
      <p:sp>
        <p:nvSpPr>
          <p:cNvPr id="3" name="CaixaDeTexto 2">
            <a:extLst>
              <a:ext uri="{FF2B5EF4-FFF2-40B4-BE49-F238E27FC236}">
                <a16:creationId xmlns="" xmlns:a16="http://schemas.microsoft.com/office/drawing/2014/main" id="{DAA93EB9-5B5B-48E2-8F29-E72CB3470E95}"/>
              </a:ext>
            </a:extLst>
          </p:cNvPr>
          <p:cNvSpPr txBox="1"/>
          <p:nvPr/>
        </p:nvSpPr>
        <p:spPr>
          <a:xfrm>
            <a:off x="4529797" y="1850572"/>
            <a:ext cx="7185076" cy="4185761"/>
          </a:xfrm>
          <a:prstGeom prst="rect">
            <a:avLst/>
          </a:prstGeom>
          <a:noFill/>
        </p:spPr>
        <p:txBody>
          <a:bodyPr wrap="square" rtlCol="0">
            <a:spAutoFit/>
          </a:bodyPr>
          <a:lstStyle/>
          <a:p>
            <a:pPr algn="just"/>
            <a:r>
              <a:rPr lang="pt-BR" sz="1900" dirty="0"/>
              <a:t>“para todos os agentes da evangelização, é necessária uma preparação séria; e de modo muito particular para aqueles que se dedicam ao ministério da Palavra. Animados pela convicção, incessantemente aprofundada, da nobreza e da riqueza da Palavra de Deus, aqueles que têm a missão de transmiti-la devem dedicar a maior atenção à dignidade, à precisão e à adaptação da sua linguagem. Atualmente, a arte de falar se reveste de grandíssima importância. Desejamos vivamente que, em todas as Igrejas particulares, os bispos velem pela formação adequada de todos os ministros da Palavra. Essa preparação séria fará aumentar neles a indispensável segurança, como também o entusiasmo para anunciar Jesus Cristo nos dias de hoje”. </a:t>
            </a:r>
            <a:r>
              <a:rPr lang="pt-BR" sz="1900" b="1" dirty="0"/>
              <a:t>(6)</a:t>
            </a:r>
          </a:p>
        </p:txBody>
      </p:sp>
      <p:pic>
        <p:nvPicPr>
          <p:cNvPr id="5" name="Imagem 4">
            <a:extLst>
              <a:ext uri="{FF2B5EF4-FFF2-40B4-BE49-F238E27FC236}">
                <a16:creationId xmlns="" xmlns:a16="http://schemas.microsoft.com/office/drawing/2014/main" id="{F021658A-DC07-450C-B70F-2F9794A899D0}"/>
              </a:ext>
            </a:extLst>
          </p:cNvPr>
          <p:cNvPicPr>
            <a:picLocks noChangeAspect="1"/>
          </p:cNvPicPr>
          <p:nvPr/>
        </p:nvPicPr>
        <p:blipFill>
          <a:blip r:embed="rId2"/>
          <a:stretch>
            <a:fillRect/>
          </a:stretch>
        </p:blipFill>
        <p:spPr>
          <a:xfrm>
            <a:off x="0" y="0"/>
            <a:ext cx="4529797" cy="6858000"/>
          </a:xfrm>
          <a:prstGeom prst="rect">
            <a:avLst/>
          </a:prstGeom>
        </p:spPr>
      </p:pic>
    </p:spTree>
    <p:extLst>
      <p:ext uri="{BB962C8B-B14F-4D97-AF65-F5344CB8AC3E}">
        <p14:creationId xmlns:p14="http://schemas.microsoft.com/office/powerpoint/2010/main" val="2633109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B30E7BB-B5C8-4FE1-88CA-35565D0B902A}"/>
              </a:ext>
            </a:extLst>
          </p:cNvPr>
          <p:cNvSpPr>
            <a:spLocks noGrp="1"/>
          </p:cNvSpPr>
          <p:nvPr>
            <p:ph type="title"/>
          </p:nvPr>
        </p:nvSpPr>
        <p:spPr>
          <a:xfrm>
            <a:off x="4881489" y="804519"/>
            <a:ext cx="6173365" cy="1049235"/>
          </a:xfrm>
        </p:spPr>
        <p:txBody>
          <a:bodyPr/>
          <a:lstStyle/>
          <a:p>
            <a:r>
              <a:rPr lang="pt-BR" b="1" dirty="0"/>
              <a:t>Plano de formação e acompanhamento...</a:t>
            </a:r>
          </a:p>
        </p:txBody>
      </p:sp>
      <p:pic>
        <p:nvPicPr>
          <p:cNvPr id="3" name="Imagem 2">
            <a:extLst>
              <a:ext uri="{FF2B5EF4-FFF2-40B4-BE49-F238E27FC236}">
                <a16:creationId xmlns="" xmlns:a16="http://schemas.microsoft.com/office/drawing/2014/main" id="{F4C3FD1D-8555-41CF-954A-D53BD65841A5}"/>
              </a:ext>
            </a:extLst>
          </p:cNvPr>
          <p:cNvPicPr>
            <a:picLocks noChangeAspect="1"/>
          </p:cNvPicPr>
          <p:nvPr/>
        </p:nvPicPr>
        <p:blipFill>
          <a:blip r:embed="rId2"/>
          <a:stretch>
            <a:fillRect/>
          </a:stretch>
        </p:blipFill>
        <p:spPr>
          <a:xfrm>
            <a:off x="0" y="804519"/>
            <a:ext cx="4684541" cy="5085078"/>
          </a:xfrm>
          <a:prstGeom prst="rect">
            <a:avLst/>
          </a:prstGeom>
        </p:spPr>
      </p:pic>
      <p:sp>
        <p:nvSpPr>
          <p:cNvPr id="4" name="Retângulo 3">
            <a:extLst>
              <a:ext uri="{FF2B5EF4-FFF2-40B4-BE49-F238E27FC236}">
                <a16:creationId xmlns="" xmlns:a16="http://schemas.microsoft.com/office/drawing/2014/main" id="{102D32C4-1BCA-4D5D-A25A-8CE9C2932569}"/>
              </a:ext>
            </a:extLst>
          </p:cNvPr>
          <p:cNvSpPr/>
          <p:nvPr/>
        </p:nvSpPr>
        <p:spPr>
          <a:xfrm>
            <a:off x="4881489" y="2032863"/>
            <a:ext cx="6518984" cy="3970318"/>
          </a:xfrm>
          <a:prstGeom prst="rect">
            <a:avLst/>
          </a:prstGeom>
        </p:spPr>
        <p:txBody>
          <a:bodyPr wrap="square">
            <a:spAutoFit/>
          </a:bodyPr>
          <a:lstStyle/>
          <a:p>
            <a:pPr algn="just"/>
            <a:r>
              <a:rPr lang="pt-BR" sz="2800" dirty="0"/>
              <a:t>“Inspirados nesta proposta e atentos aos diferentes contextos, tocará aos regionais, às dioceses e às paróquias concretizar seu plano dentro de sua própria realidade, levando em conta os desafios que aí se apresentam e suas necessidades concretas. </a:t>
            </a:r>
            <a:r>
              <a:rPr lang="pt-BR" sz="2800" dirty="0">
                <a:solidFill>
                  <a:srgbClr val="FF0000"/>
                </a:solidFill>
              </a:rPr>
              <a:t>A CNBB publicará um Ritual da Celebração da Palavra de Deus</a:t>
            </a:r>
            <a:r>
              <a:rPr lang="pt-BR" sz="2800" dirty="0"/>
              <a:t>.” </a:t>
            </a:r>
            <a:r>
              <a:rPr lang="pt-BR" sz="2800" b="1" dirty="0"/>
              <a:t>(7)</a:t>
            </a:r>
          </a:p>
        </p:txBody>
      </p:sp>
    </p:spTree>
    <p:extLst>
      <p:ext uri="{BB962C8B-B14F-4D97-AF65-F5344CB8AC3E}">
        <p14:creationId xmlns:p14="http://schemas.microsoft.com/office/powerpoint/2010/main" val="1154708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03E27E5-9178-4724-B637-5E4152C5953C}"/>
              </a:ext>
            </a:extLst>
          </p:cNvPr>
          <p:cNvSpPr>
            <a:spLocks noGrp="1"/>
          </p:cNvSpPr>
          <p:nvPr>
            <p:ph type="title"/>
          </p:nvPr>
        </p:nvSpPr>
        <p:spPr>
          <a:xfrm>
            <a:off x="5338690" y="1040937"/>
            <a:ext cx="6344530" cy="1049235"/>
          </a:xfrm>
        </p:spPr>
        <p:txBody>
          <a:bodyPr>
            <a:normAutofit/>
          </a:bodyPr>
          <a:lstStyle/>
          <a:p>
            <a:r>
              <a:rPr lang="pt-BR" sz="2600" b="1" dirty="0"/>
              <a:t>Cap. 1: O ministério da palavra no novo testamento</a:t>
            </a:r>
          </a:p>
        </p:txBody>
      </p:sp>
      <p:sp>
        <p:nvSpPr>
          <p:cNvPr id="3" name="CaixaDeTexto 2">
            <a:extLst>
              <a:ext uri="{FF2B5EF4-FFF2-40B4-BE49-F238E27FC236}">
                <a16:creationId xmlns="" xmlns:a16="http://schemas.microsoft.com/office/drawing/2014/main" id="{3E111036-0132-4885-9F69-C39427DBF82E}"/>
              </a:ext>
            </a:extLst>
          </p:cNvPr>
          <p:cNvSpPr txBox="1"/>
          <p:nvPr/>
        </p:nvSpPr>
        <p:spPr>
          <a:xfrm>
            <a:off x="426717" y="2090172"/>
            <a:ext cx="11256503" cy="3754874"/>
          </a:xfrm>
          <a:prstGeom prst="rect">
            <a:avLst/>
          </a:prstGeom>
          <a:noFill/>
        </p:spPr>
        <p:txBody>
          <a:bodyPr wrap="square" rtlCol="0">
            <a:spAutoFit/>
          </a:bodyPr>
          <a:lstStyle/>
          <a:p>
            <a:pPr algn="just"/>
            <a:endParaRPr lang="pt-BR" sz="2800" dirty="0"/>
          </a:p>
          <a:p>
            <a:pPr algn="just"/>
            <a:r>
              <a:rPr lang="pt-BR" sz="2600" dirty="0" smtClean="0"/>
              <a:t>O verbo “</a:t>
            </a:r>
            <a:r>
              <a:rPr lang="pt-BR" sz="2600" i="1" dirty="0" smtClean="0">
                <a:solidFill>
                  <a:srgbClr val="FF0000"/>
                </a:solidFill>
              </a:rPr>
              <a:t>pregar</a:t>
            </a:r>
            <a:r>
              <a:rPr lang="pt-BR" sz="2600" dirty="0" smtClean="0"/>
              <a:t>” (“</a:t>
            </a:r>
            <a:r>
              <a:rPr lang="pt-BR" sz="2600" i="1" dirty="0" smtClean="0"/>
              <a:t>proclamar</a:t>
            </a:r>
            <a:r>
              <a:rPr lang="pt-BR" sz="2600" dirty="0" smtClean="0"/>
              <a:t>”, “</a:t>
            </a:r>
            <a:r>
              <a:rPr lang="pt-BR" sz="2600" i="1" dirty="0" smtClean="0"/>
              <a:t>anunciar</a:t>
            </a:r>
            <a:r>
              <a:rPr lang="pt-BR" sz="2600" dirty="0" smtClean="0"/>
              <a:t>”) é típico da tradição sinótica... </a:t>
            </a:r>
            <a:r>
              <a:rPr lang="pt-BR" sz="2600" b="1" dirty="0" smtClean="0"/>
              <a:t>(10)</a:t>
            </a:r>
          </a:p>
          <a:p>
            <a:pPr algn="just"/>
            <a:r>
              <a:rPr lang="pt-BR" sz="2600" dirty="0" smtClean="0"/>
              <a:t>- Mc 1,14: “</a:t>
            </a:r>
            <a:r>
              <a:rPr lang="pt-BR" sz="2600" i="1" dirty="0" smtClean="0"/>
              <a:t>Depois que João foi preso, Jesus foi para a Galileia, </a:t>
            </a:r>
            <a:r>
              <a:rPr lang="pt-BR" sz="2600" i="1" dirty="0" smtClean="0">
                <a:solidFill>
                  <a:srgbClr val="FF0000"/>
                </a:solidFill>
              </a:rPr>
              <a:t>pregando</a:t>
            </a:r>
            <a:r>
              <a:rPr lang="pt-BR" sz="2600" i="1" dirty="0" smtClean="0"/>
              <a:t> o Evangelho de Deus</a:t>
            </a:r>
            <a:r>
              <a:rPr lang="pt-BR" sz="2600" dirty="0" smtClean="0"/>
              <a:t>”.</a:t>
            </a:r>
          </a:p>
          <a:p>
            <a:pPr algn="just"/>
            <a:r>
              <a:rPr lang="pt-BR" sz="2600" dirty="0" smtClean="0"/>
              <a:t>- </a:t>
            </a:r>
            <a:r>
              <a:rPr lang="pt-BR" sz="2600" dirty="0" err="1" smtClean="0"/>
              <a:t>Mt</a:t>
            </a:r>
            <a:r>
              <a:rPr lang="pt-BR" sz="2600" dirty="0" smtClean="0"/>
              <a:t> e </a:t>
            </a:r>
            <a:r>
              <a:rPr lang="pt-BR" sz="2600" dirty="0" err="1" smtClean="0"/>
              <a:t>Lc</a:t>
            </a:r>
            <a:r>
              <a:rPr lang="pt-BR" sz="2600" dirty="0" smtClean="0"/>
              <a:t>: Jesus percorria a Galileia, “</a:t>
            </a:r>
            <a:r>
              <a:rPr lang="pt-BR" sz="2600" i="1" dirty="0" smtClean="0">
                <a:solidFill>
                  <a:srgbClr val="FF0000"/>
                </a:solidFill>
              </a:rPr>
              <a:t>pregando</a:t>
            </a:r>
            <a:r>
              <a:rPr lang="pt-BR" sz="2600" i="1" dirty="0" smtClean="0"/>
              <a:t> o Evangelho do Reino e curando toda e qualquer doença ou enfermidade do povo</a:t>
            </a:r>
            <a:r>
              <a:rPr lang="pt-BR" sz="2600" dirty="0" smtClean="0"/>
              <a:t>”.</a:t>
            </a:r>
          </a:p>
          <a:p>
            <a:pPr marL="457200" indent="-457200" algn="just">
              <a:buFontTx/>
              <a:buChar char="-"/>
            </a:pPr>
            <a:r>
              <a:rPr lang="pt-BR" sz="2600" dirty="0" smtClean="0"/>
              <a:t>Mc 3,14: “</a:t>
            </a:r>
            <a:r>
              <a:rPr lang="pt-BR" sz="2600" i="1" dirty="0" smtClean="0"/>
              <a:t>Então constituiu doze para estarem com </a:t>
            </a:r>
          </a:p>
          <a:p>
            <a:pPr algn="just"/>
            <a:r>
              <a:rPr lang="pt-BR" sz="2600" i="1" dirty="0" smtClean="0"/>
              <a:t>ele e para enviá-los a </a:t>
            </a:r>
            <a:r>
              <a:rPr lang="pt-BR" sz="2600" i="1" dirty="0" smtClean="0">
                <a:solidFill>
                  <a:srgbClr val="FF0000"/>
                </a:solidFill>
              </a:rPr>
              <a:t>anunciar</a:t>
            </a:r>
            <a:r>
              <a:rPr lang="pt-BR" sz="2600" dirty="0" smtClean="0"/>
              <a:t>”.</a:t>
            </a:r>
          </a:p>
          <a:p>
            <a:pPr algn="just"/>
            <a:endParaRPr lang="pt-BR" sz="2800" dirty="0"/>
          </a:p>
        </p:txBody>
      </p:sp>
      <p:pic>
        <p:nvPicPr>
          <p:cNvPr id="4" name="Imagem 3">
            <a:extLst>
              <a:ext uri="{FF2B5EF4-FFF2-40B4-BE49-F238E27FC236}">
                <a16:creationId xmlns="" xmlns:a16="http://schemas.microsoft.com/office/drawing/2014/main" id="{E06A23CD-F98D-4F30-AE3A-8AE04C0B6FB9}"/>
              </a:ext>
            </a:extLst>
          </p:cNvPr>
          <p:cNvPicPr>
            <a:picLocks noChangeAspect="1"/>
          </p:cNvPicPr>
          <p:nvPr/>
        </p:nvPicPr>
        <p:blipFill>
          <a:blip r:embed="rId2"/>
          <a:stretch>
            <a:fillRect/>
          </a:stretch>
        </p:blipFill>
        <p:spPr>
          <a:xfrm>
            <a:off x="8553157" y="4700638"/>
            <a:ext cx="3638844" cy="2157362"/>
          </a:xfrm>
          <a:prstGeom prst="rect">
            <a:avLst/>
          </a:prstGeom>
        </p:spPr>
      </p:pic>
      <p:pic>
        <p:nvPicPr>
          <p:cNvPr id="7" name="Imagem 6">
            <a:extLst>
              <a:ext uri="{FF2B5EF4-FFF2-40B4-BE49-F238E27FC236}">
                <a16:creationId xmlns="" xmlns:a16="http://schemas.microsoft.com/office/drawing/2014/main" id="{5A034E95-0259-4A8A-8E51-6F929B65F570}"/>
              </a:ext>
            </a:extLst>
          </p:cNvPr>
          <p:cNvPicPr>
            <a:picLocks noChangeAspect="1"/>
          </p:cNvPicPr>
          <p:nvPr/>
        </p:nvPicPr>
        <p:blipFill>
          <a:blip r:embed="rId3"/>
          <a:stretch>
            <a:fillRect/>
          </a:stretch>
        </p:blipFill>
        <p:spPr>
          <a:xfrm>
            <a:off x="1" y="0"/>
            <a:ext cx="5190977" cy="2307102"/>
          </a:xfrm>
          <a:prstGeom prst="rect">
            <a:avLst/>
          </a:prstGeom>
        </p:spPr>
      </p:pic>
    </p:spTree>
    <p:extLst>
      <p:ext uri="{BB962C8B-B14F-4D97-AF65-F5344CB8AC3E}">
        <p14:creationId xmlns:p14="http://schemas.microsoft.com/office/powerpoint/2010/main" val="5684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A5740C2-523F-4F95-90D3-90B9C248DD9B}"/>
              </a:ext>
            </a:extLst>
          </p:cNvPr>
          <p:cNvSpPr>
            <a:spLocks noGrp="1"/>
          </p:cNvSpPr>
          <p:nvPr>
            <p:ph type="title"/>
          </p:nvPr>
        </p:nvSpPr>
        <p:spPr>
          <a:xfrm>
            <a:off x="412651" y="1451633"/>
            <a:ext cx="11366695" cy="1049235"/>
          </a:xfrm>
        </p:spPr>
        <p:txBody>
          <a:bodyPr>
            <a:normAutofit/>
          </a:bodyPr>
          <a:lstStyle/>
          <a:p>
            <a:pPr algn="ctr"/>
            <a:r>
              <a:rPr lang="pt-BR" sz="2600" b="1" dirty="0"/>
              <a:t>Cap. 1: O ministério da palavra no novo testamento</a:t>
            </a:r>
            <a:endParaRPr lang="pt-BR" sz="2600" dirty="0"/>
          </a:p>
        </p:txBody>
      </p:sp>
      <p:sp>
        <p:nvSpPr>
          <p:cNvPr id="3" name="CaixaDeTexto 2">
            <a:extLst>
              <a:ext uri="{FF2B5EF4-FFF2-40B4-BE49-F238E27FC236}">
                <a16:creationId xmlns="" xmlns:a16="http://schemas.microsoft.com/office/drawing/2014/main" id="{50D1B65D-1D4C-4630-8972-311F7E405160}"/>
              </a:ext>
            </a:extLst>
          </p:cNvPr>
          <p:cNvSpPr txBox="1"/>
          <p:nvPr/>
        </p:nvSpPr>
        <p:spPr>
          <a:xfrm>
            <a:off x="1181685" y="1976250"/>
            <a:ext cx="10396025" cy="4431983"/>
          </a:xfrm>
          <a:prstGeom prst="rect">
            <a:avLst/>
          </a:prstGeom>
          <a:noFill/>
        </p:spPr>
        <p:txBody>
          <a:bodyPr wrap="square" rtlCol="0">
            <a:spAutoFit/>
          </a:bodyPr>
          <a:lstStyle/>
          <a:p>
            <a:pPr algn="just"/>
            <a:r>
              <a:rPr lang="pt-BR" sz="2200" dirty="0"/>
              <a:t>- 8, 5: “</a:t>
            </a:r>
            <a:r>
              <a:rPr lang="pt-BR" sz="2200" i="1" dirty="0"/>
              <a:t>Foi assim que Filipe desceu à cidade da Samaria, e começou a </a:t>
            </a:r>
            <a:r>
              <a:rPr lang="pt-BR" sz="2200" i="1" dirty="0">
                <a:solidFill>
                  <a:srgbClr val="FF0000"/>
                </a:solidFill>
              </a:rPr>
              <a:t>anunciar-lhes</a:t>
            </a:r>
            <a:r>
              <a:rPr lang="pt-BR" sz="2200" i="1" dirty="0"/>
              <a:t> o Cristo</a:t>
            </a:r>
            <a:r>
              <a:rPr lang="pt-BR" sz="2200" dirty="0"/>
              <a:t>”.</a:t>
            </a:r>
          </a:p>
          <a:p>
            <a:pPr algn="just"/>
            <a:r>
              <a:rPr lang="pt-BR" sz="2200" dirty="0"/>
              <a:t>- 9,20: “</a:t>
            </a:r>
            <a:r>
              <a:rPr lang="pt-BR" sz="2200" i="1" dirty="0"/>
              <a:t>Saulo passou alguns dias com os discípulos que havia em Damasco, e logo começou a </a:t>
            </a:r>
            <a:r>
              <a:rPr lang="pt-BR" sz="2200" i="1" dirty="0">
                <a:solidFill>
                  <a:srgbClr val="FF0000"/>
                </a:solidFill>
              </a:rPr>
              <a:t>proclamar</a:t>
            </a:r>
            <a:r>
              <a:rPr lang="pt-BR" sz="2200" i="1" dirty="0"/>
              <a:t> nas sinagogas, que Jesus é o Filho de Deus</a:t>
            </a:r>
            <a:r>
              <a:rPr lang="pt-BR" sz="2200" dirty="0"/>
              <a:t>”.</a:t>
            </a:r>
          </a:p>
          <a:p>
            <a:pPr algn="just"/>
            <a:r>
              <a:rPr lang="pt-BR" sz="2200" dirty="0"/>
              <a:t>- 10,42: “</a:t>
            </a:r>
            <a:r>
              <a:rPr lang="pt-BR" sz="2200" i="1" dirty="0"/>
              <a:t>E ele nos mandou </a:t>
            </a:r>
            <a:r>
              <a:rPr lang="pt-BR" sz="2200" i="1" dirty="0">
                <a:solidFill>
                  <a:srgbClr val="FF0000"/>
                </a:solidFill>
              </a:rPr>
              <a:t>proclamar</a:t>
            </a:r>
            <a:r>
              <a:rPr lang="pt-BR" sz="2200" i="1" dirty="0"/>
              <a:t> ao povo, e testemunhar, que Deus o constituiu Juiz dos vivos e dos mortos</a:t>
            </a:r>
            <a:r>
              <a:rPr lang="pt-BR" sz="2200" dirty="0"/>
              <a:t>”.</a:t>
            </a:r>
          </a:p>
          <a:p>
            <a:pPr algn="just"/>
            <a:r>
              <a:rPr lang="pt-BR" sz="2200" dirty="0"/>
              <a:t>- 20,25: “</a:t>
            </a:r>
            <a:r>
              <a:rPr lang="pt-BR" sz="2200" i="1" dirty="0"/>
              <a:t>Agora, porém, tenho a certeza de que não vereis mais o meu rosto, vós todos entre os quais passei </a:t>
            </a:r>
            <a:r>
              <a:rPr lang="pt-BR" sz="2200" i="1" dirty="0">
                <a:solidFill>
                  <a:srgbClr val="FF0000"/>
                </a:solidFill>
              </a:rPr>
              <a:t>proclamando</a:t>
            </a:r>
            <a:r>
              <a:rPr lang="pt-BR" sz="2200" i="1" dirty="0"/>
              <a:t> o Reino</a:t>
            </a:r>
            <a:r>
              <a:rPr lang="pt-BR" sz="2200" dirty="0"/>
              <a:t>”.</a:t>
            </a:r>
          </a:p>
          <a:p>
            <a:pPr algn="just"/>
            <a:r>
              <a:rPr lang="pt-BR" sz="2200" dirty="0"/>
              <a:t>- 28, 30-31: “</a:t>
            </a:r>
            <a:r>
              <a:rPr lang="pt-BR" sz="2200" i="1" dirty="0"/>
              <a:t>Paulo morou dois anos numa casa alugada. Ele recebia todos os que o procuravam, </a:t>
            </a:r>
            <a:r>
              <a:rPr lang="pt-BR" sz="2200" i="1" dirty="0">
                <a:solidFill>
                  <a:srgbClr val="FF0000"/>
                </a:solidFill>
              </a:rPr>
              <a:t>proclamando</a:t>
            </a:r>
            <a:r>
              <a:rPr lang="pt-BR" sz="2200" i="1" dirty="0"/>
              <a:t> o Reino de Deus e ensinando o que se refere ao Senhor Jesus Cristo, com toda a liberdade e sem impedimento</a:t>
            </a:r>
            <a:r>
              <a:rPr lang="pt-BR" sz="2200" dirty="0"/>
              <a:t>”.                                      </a:t>
            </a:r>
            <a:r>
              <a:rPr lang="pt-BR" sz="2200" b="1" dirty="0"/>
              <a:t>(10)</a:t>
            </a:r>
          </a:p>
          <a:p>
            <a:r>
              <a:rPr lang="pt-BR" dirty="0"/>
              <a:t> </a:t>
            </a:r>
            <a:endParaRPr lang="pt-BR" sz="2800" dirty="0"/>
          </a:p>
        </p:txBody>
      </p:sp>
      <p:pic>
        <p:nvPicPr>
          <p:cNvPr id="4" name="Imagem 3">
            <a:extLst>
              <a:ext uri="{FF2B5EF4-FFF2-40B4-BE49-F238E27FC236}">
                <a16:creationId xmlns="" xmlns:a16="http://schemas.microsoft.com/office/drawing/2014/main" id="{330EF11F-8313-484E-B4C4-8A314EEFFA20}"/>
              </a:ext>
            </a:extLst>
          </p:cNvPr>
          <p:cNvPicPr>
            <a:picLocks noChangeAspect="1"/>
          </p:cNvPicPr>
          <p:nvPr/>
        </p:nvPicPr>
        <p:blipFill>
          <a:blip r:embed="rId2"/>
          <a:stretch>
            <a:fillRect/>
          </a:stretch>
        </p:blipFill>
        <p:spPr>
          <a:xfrm>
            <a:off x="0" y="0"/>
            <a:ext cx="12191999" cy="1451633"/>
          </a:xfrm>
          <a:prstGeom prst="rect">
            <a:avLst/>
          </a:prstGeom>
        </p:spPr>
      </p:pic>
    </p:spTree>
    <p:extLst>
      <p:ext uri="{BB962C8B-B14F-4D97-AF65-F5344CB8AC3E}">
        <p14:creationId xmlns:p14="http://schemas.microsoft.com/office/powerpoint/2010/main" val="107608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F7A4F22-D385-4593-86DB-F61C46F1C24F}"/>
              </a:ext>
            </a:extLst>
          </p:cNvPr>
          <p:cNvSpPr>
            <a:spLocks noGrp="1"/>
          </p:cNvSpPr>
          <p:nvPr>
            <p:ph type="title"/>
          </p:nvPr>
        </p:nvSpPr>
        <p:spPr>
          <a:xfrm>
            <a:off x="1451579" y="1294850"/>
            <a:ext cx="9603275" cy="1049235"/>
          </a:xfrm>
        </p:spPr>
        <p:txBody>
          <a:bodyPr>
            <a:normAutofit/>
          </a:bodyPr>
          <a:lstStyle/>
          <a:p>
            <a:r>
              <a:rPr lang="pt-BR" sz="4400" dirty="0"/>
              <a:t>Estrutura GERAL:</a:t>
            </a:r>
          </a:p>
        </p:txBody>
      </p:sp>
      <p:sp>
        <p:nvSpPr>
          <p:cNvPr id="3" name="Espaço Reservado para Conteúdo 2">
            <a:extLst>
              <a:ext uri="{FF2B5EF4-FFF2-40B4-BE49-F238E27FC236}">
                <a16:creationId xmlns="" xmlns:a16="http://schemas.microsoft.com/office/drawing/2014/main" id="{9DFF2119-64CC-482F-9D42-135D05CB9377}"/>
              </a:ext>
            </a:extLst>
          </p:cNvPr>
          <p:cNvSpPr>
            <a:spLocks noGrp="1"/>
          </p:cNvSpPr>
          <p:nvPr>
            <p:ph idx="1"/>
          </p:nvPr>
        </p:nvSpPr>
        <p:spPr>
          <a:xfrm>
            <a:off x="4744278" y="2015732"/>
            <a:ext cx="6310576" cy="3656198"/>
          </a:xfrm>
        </p:spPr>
        <p:txBody>
          <a:bodyPr>
            <a:normAutofit lnSpcReduction="10000"/>
          </a:bodyPr>
          <a:lstStyle/>
          <a:p>
            <a:r>
              <a:rPr lang="pt-BR" sz="2800" dirty="0"/>
              <a:t>APRESENTAÇÃO</a:t>
            </a:r>
          </a:p>
          <a:p>
            <a:r>
              <a:rPr lang="pt-BR" sz="2800" dirty="0"/>
              <a:t>INTRODUÇÃO</a:t>
            </a:r>
          </a:p>
          <a:p>
            <a:r>
              <a:rPr lang="pt-BR" sz="2800" dirty="0"/>
              <a:t>10 CAPÍTULOS</a:t>
            </a:r>
          </a:p>
          <a:p>
            <a:r>
              <a:rPr lang="pt-BR" sz="2800" dirty="0"/>
              <a:t>CONCLUSÃO</a:t>
            </a:r>
          </a:p>
          <a:p>
            <a:r>
              <a:rPr lang="pt-BR" sz="2800" dirty="0"/>
              <a:t>ROTEIROS CELEBRATIVOS</a:t>
            </a:r>
          </a:p>
          <a:p>
            <a:r>
              <a:rPr lang="pt-BR" sz="2800" dirty="0"/>
              <a:t>ANEXOS</a:t>
            </a:r>
          </a:p>
          <a:p>
            <a:endParaRPr lang="pt-BR" dirty="0"/>
          </a:p>
        </p:txBody>
      </p:sp>
      <p:pic>
        <p:nvPicPr>
          <p:cNvPr id="4" name="Imagem 3">
            <a:extLst>
              <a:ext uri="{FF2B5EF4-FFF2-40B4-BE49-F238E27FC236}">
                <a16:creationId xmlns="" xmlns:a16="http://schemas.microsoft.com/office/drawing/2014/main" id="{DC094E82-8592-45BD-96CA-8D87689EA20C}"/>
              </a:ext>
            </a:extLst>
          </p:cNvPr>
          <p:cNvPicPr>
            <a:picLocks noChangeAspect="1"/>
          </p:cNvPicPr>
          <p:nvPr/>
        </p:nvPicPr>
        <p:blipFill>
          <a:blip r:embed="rId2"/>
          <a:stretch>
            <a:fillRect/>
          </a:stretch>
        </p:blipFill>
        <p:spPr>
          <a:xfrm>
            <a:off x="478870" y="2291731"/>
            <a:ext cx="3103133" cy="4444369"/>
          </a:xfrm>
          <a:prstGeom prst="rect">
            <a:avLst/>
          </a:prstGeom>
        </p:spPr>
      </p:pic>
    </p:spTree>
    <p:extLst>
      <p:ext uri="{BB962C8B-B14F-4D97-AF65-F5344CB8AC3E}">
        <p14:creationId xmlns:p14="http://schemas.microsoft.com/office/powerpoint/2010/main" val="28586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9A85896-B3EE-4DF1-AC7D-73555EE30445}"/>
              </a:ext>
            </a:extLst>
          </p:cNvPr>
          <p:cNvSpPr>
            <a:spLocks noGrp="1"/>
          </p:cNvSpPr>
          <p:nvPr>
            <p:ph type="title"/>
          </p:nvPr>
        </p:nvSpPr>
        <p:spPr/>
        <p:txBody>
          <a:bodyPr/>
          <a:lstStyle/>
          <a:p>
            <a:endParaRPr lang="pt-BR" dirty="0"/>
          </a:p>
        </p:txBody>
      </p:sp>
      <p:sp>
        <p:nvSpPr>
          <p:cNvPr id="3" name="CaixaDeTexto 2">
            <a:extLst>
              <a:ext uri="{FF2B5EF4-FFF2-40B4-BE49-F238E27FC236}">
                <a16:creationId xmlns="" xmlns:a16="http://schemas.microsoft.com/office/drawing/2014/main" id="{673242FE-3C20-4C31-B765-1935F5749686}"/>
              </a:ext>
            </a:extLst>
          </p:cNvPr>
          <p:cNvSpPr txBox="1"/>
          <p:nvPr/>
        </p:nvSpPr>
        <p:spPr>
          <a:xfrm>
            <a:off x="773849" y="3671430"/>
            <a:ext cx="10958733" cy="1938992"/>
          </a:xfrm>
          <a:prstGeom prst="rect">
            <a:avLst/>
          </a:prstGeom>
          <a:noFill/>
        </p:spPr>
        <p:txBody>
          <a:bodyPr wrap="square" rtlCol="0">
            <a:spAutoFit/>
          </a:bodyPr>
          <a:lstStyle/>
          <a:p>
            <a:pPr algn="ctr"/>
            <a:r>
              <a:rPr lang="pt-BR" sz="4000" dirty="0"/>
              <a:t>Os escritos mais recentes do Novo Testamento chamam o apóstolo de anunciador, proclamador ou pregador do Evangelho (1Tm 2,7; 2Tm 1,11). </a:t>
            </a:r>
            <a:r>
              <a:rPr lang="pt-BR" sz="3200" b="1" dirty="0"/>
              <a:t>(10)</a:t>
            </a:r>
          </a:p>
        </p:txBody>
      </p:sp>
      <p:pic>
        <p:nvPicPr>
          <p:cNvPr id="6" name="Imagem 5">
            <a:extLst>
              <a:ext uri="{FF2B5EF4-FFF2-40B4-BE49-F238E27FC236}">
                <a16:creationId xmlns="" xmlns:a16="http://schemas.microsoft.com/office/drawing/2014/main" id="{19E6B71E-C747-4275-A455-39B051F5DE9F}"/>
              </a:ext>
            </a:extLst>
          </p:cNvPr>
          <p:cNvPicPr>
            <a:picLocks noChangeAspect="1"/>
          </p:cNvPicPr>
          <p:nvPr/>
        </p:nvPicPr>
        <p:blipFill>
          <a:blip r:embed="rId2"/>
          <a:stretch>
            <a:fillRect/>
          </a:stretch>
        </p:blipFill>
        <p:spPr>
          <a:xfrm>
            <a:off x="0" y="0"/>
            <a:ext cx="12192000" cy="3573192"/>
          </a:xfrm>
          <a:prstGeom prst="rect">
            <a:avLst/>
          </a:prstGeom>
        </p:spPr>
      </p:pic>
    </p:spTree>
    <p:extLst>
      <p:ext uri="{BB962C8B-B14F-4D97-AF65-F5344CB8AC3E}">
        <p14:creationId xmlns:p14="http://schemas.microsoft.com/office/powerpoint/2010/main" val="3376306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737F37C4-ED5F-402F-8A6D-98930A6F2ED2}"/>
              </a:ext>
            </a:extLst>
          </p:cNvPr>
          <p:cNvPicPr>
            <a:picLocks noChangeAspect="1"/>
          </p:cNvPicPr>
          <p:nvPr/>
        </p:nvPicPr>
        <p:blipFill>
          <a:blip r:embed="rId2"/>
          <a:stretch>
            <a:fillRect/>
          </a:stretch>
        </p:blipFill>
        <p:spPr>
          <a:xfrm>
            <a:off x="6931390" y="1"/>
            <a:ext cx="5260610" cy="3429000"/>
          </a:xfrm>
          <a:prstGeom prst="rect">
            <a:avLst/>
          </a:prstGeom>
        </p:spPr>
      </p:pic>
      <p:sp>
        <p:nvSpPr>
          <p:cNvPr id="2" name="Título 1">
            <a:extLst>
              <a:ext uri="{FF2B5EF4-FFF2-40B4-BE49-F238E27FC236}">
                <a16:creationId xmlns="" xmlns:a16="http://schemas.microsoft.com/office/drawing/2014/main" id="{AFA9197C-4747-4D3E-9C87-596EF1611C75}"/>
              </a:ext>
            </a:extLst>
          </p:cNvPr>
          <p:cNvSpPr>
            <a:spLocks noGrp="1"/>
          </p:cNvSpPr>
          <p:nvPr>
            <p:ph type="title"/>
          </p:nvPr>
        </p:nvSpPr>
        <p:spPr>
          <a:xfrm>
            <a:off x="1807961" y="1371552"/>
            <a:ext cx="4288039" cy="1049235"/>
          </a:xfrm>
        </p:spPr>
        <p:txBody>
          <a:bodyPr/>
          <a:lstStyle/>
          <a:p>
            <a:r>
              <a:rPr lang="pt-BR" b="1" dirty="0"/>
              <a:t>Lucas e Paulo</a:t>
            </a:r>
          </a:p>
        </p:txBody>
      </p:sp>
      <p:sp>
        <p:nvSpPr>
          <p:cNvPr id="3" name="Retângulo 2">
            <a:extLst>
              <a:ext uri="{FF2B5EF4-FFF2-40B4-BE49-F238E27FC236}">
                <a16:creationId xmlns="" xmlns:a16="http://schemas.microsoft.com/office/drawing/2014/main" id="{C5BAA3FF-5A4D-4150-98CF-B50CC6EB7F91}"/>
              </a:ext>
            </a:extLst>
          </p:cNvPr>
          <p:cNvSpPr/>
          <p:nvPr/>
        </p:nvSpPr>
        <p:spPr>
          <a:xfrm>
            <a:off x="956604" y="2420787"/>
            <a:ext cx="5669280" cy="3108543"/>
          </a:xfrm>
          <a:prstGeom prst="rect">
            <a:avLst/>
          </a:prstGeom>
        </p:spPr>
        <p:txBody>
          <a:bodyPr wrap="square">
            <a:spAutoFit/>
          </a:bodyPr>
          <a:lstStyle/>
          <a:p>
            <a:pPr algn="ctr"/>
            <a:r>
              <a:rPr lang="pt-BR" sz="2800" dirty="0"/>
              <a:t>...embora também usem os verbos “proclamar”</a:t>
            </a:r>
          </a:p>
          <a:p>
            <a:pPr algn="ctr"/>
            <a:r>
              <a:rPr lang="pt-BR" sz="2800" dirty="0"/>
              <a:t>e “anunciar”, preferem o verbo “evangelizar” e o substantivo</a:t>
            </a:r>
          </a:p>
          <a:p>
            <a:pPr algn="ctr"/>
            <a:r>
              <a:rPr lang="pt-BR" sz="2800" dirty="0"/>
              <a:t>“Evangelho” para descrever a atividade messiânica de</a:t>
            </a:r>
          </a:p>
          <a:p>
            <a:pPr algn="ctr"/>
            <a:r>
              <a:rPr lang="pt-BR" sz="2800" dirty="0"/>
              <a:t>Jesus e, mais tarde, a missão da Igreja. </a:t>
            </a:r>
          </a:p>
        </p:txBody>
      </p:sp>
      <p:sp>
        <p:nvSpPr>
          <p:cNvPr id="5" name="CaixaDeTexto 4">
            <a:extLst>
              <a:ext uri="{FF2B5EF4-FFF2-40B4-BE49-F238E27FC236}">
                <a16:creationId xmlns="" xmlns:a16="http://schemas.microsoft.com/office/drawing/2014/main" id="{A364462B-E08D-4597-B7E4-42CE641C1B04}"/>
              </a:ext>
            </a:extLst>
          </p:cNvPr>
          <p:cNvSpPr txBox="1"/>
          <p:nvPr/>
        </p:nvSpPr>
        <p:spPr>
          <a:xfrm>
            <a:off x="10032608" y="5298497"/>
            <a:ext cx="2405575" cy="523220"/>
          </a:xfrm>
          <a:prstGeom prst="rect">
            <a:avLst/>
          </a:prstGeom>
          <a:noFill/>
        </p:spPr>
        <p:txBody>
          <a:bodyPr wrap="square" rtlCol="0">
            <a:spAutoFit/>
          </a:bodyPr>
          <a:lstStyle/>
          <a:p>
            <a:r>
              <a:rPr lang="pt-BR" sz="2800" b="1" dirty="0"/>
              <a:t>(11)</a:t>
            </a:r>
          </a:p>
        </p:txBody>
      </p:sp>
    </p:spTree>
    <p:extLst>
      <p:ext uri="{BB962C8B-B14F-4D97-AF65-F5344CB8AC3E}">
        <p14:creationId xmlns:p14="http://schemas.microsoft.com/office/powerpoint/2010/main" val="1096936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268E90FD-F0DB-47D5-9376-CBFD9ADC6736}"/>
              </a:ext>
            </a:extLst>
          </p:cNvPr>
          <p:cNvPicPr>
            <a:picLocks noChangeAspect="1"/>
          </p:cNvPicPr>
          <p:nvPr/>
        </p:nvPicPr>
        <p:blipFill>
          <a:blip r:embed="rId2"/>
          <a:stretch>
            <a:fillRect/>
          </a:stretch>
        </p:blipFill>
        <p:spPr>
          <a:xfrm>
            <a:off x="6930696" y="0"/>
            <a:ext cx="5261304" cy="3432345"/>
          </a:xfrm>
          <a:prstGeom prst="rect">
            <a:avLst/>
          </a:prstGeom>
        </p:spPr>
      </p:pic>
      <p:sp>
        <p:nvSpPr>
          <p:cNvPr id="3" name="CaixaDeTexto 2">
            <a:extLst>
              <a:ext uri="{FF2B5EF4-FFF2-40B4-BE49-F238E27FC236}">
                <a16:creationId xmlns="" xmlns:a16="http://schemas.microsoft.com/office/drawing/2014/main" id="{C92D1555-04A7-45C2-9E8A-97C142F6B7F9}"/>
              </a:ext>
            </a:extLst>
          </p:cNvPr>
          <p:cNvSpPr txBox="1"/>
          <p:nvPr/>
        </p:nvSpPr>
        <p:spPr>
          <a:xfrm>
            <a:off x="182881" y="1955409"/>
            <a:ext cx="6396123" cy="4431983"/>
          </a:xfrm>
          <a:prstGeom prst="rect">
            <a:avLst/>
          </a:prstGeom>
          <a:noFill/>
        </p:spPr>
        <p:txBody>
          <a:bodyPr wrap="square" rtlCol="0">
            <a:spAutoFit/>
          </a:bodyPr>
          <a:lstStyle/>
          <a:p>
            <a:pPr algn="just"/>
            <a:r>
              <a:rPr lang="pt-BR" sz="2200" dirty="0"/>
              <a:t>Lc 4, 18: Na sinagoga de Nazaré, assumindo a profecia de Isaías, Jesus declara que o Espírito o “ungiu para anunciar o Evangelho aos pobres”.</a:t>
            </a:r>
          </a:p>
          <a:p>
            <a:pPr algn="just"/>
            <a:r>
              <a:rPr lang="pt-BR" sz="2200" dirty="0" smtClean="0"/>
              <a:t>O </a:t>
            </a:r>
            <a:r>
              <a:rPr lang="pt-BR" sz="2200" dirty="0"/>
              <a:t>Reino de Deus vindouro (Mc 1,14), que já se faz presente nas palavras e ações de Jesus, é Evangelho, boa- nova, uma grande alegria para todo o povo (Lc 2,11). Jesus, de fato, foi enviado para anunciar o “Evangelho do Reino” (Lc 4,43; cf. Mt 4,23) e envia os discípulos a proclamar o Reino (Mc 3,14-15; Mt 10,6; Lc 9,1). </a:t>
            </a:r>
          </a:p>
          <a:p>
            <a:endParaRPr lang="pt-BR" dirty="0"/>
          </a:p>
        </p:txBody>
      </p:sp>
      <p:sp>
        <p:nvSpPr>
          <p:cNvPr id="5" name="CaixaDeTexto 4">
            <a:extLst>
              <a:ext uri="{FF2B5EF4-FFF2-40B4-BE49-F238E27FC236}">
                <a16:creationId xmlns="" xmlns:a16="http://schemas.microsoft.com/office/drawing/2014/main" id="{458B4668-FC87-4007-8001-2E7B1476D7D4}"/>
              </a:ext>
            </a:extLst>
          </p:cNvPr>
          <p:cNvSpPr txBox="1"/>
          <p:nvPr/>
        </p:nvSpPr>
        <p:spPr>
          <a:xfrm>
            <a:off x="7427742" y="4037428"/>
            <a:ext cx="4149969" cy="1723549"/>
          </a:xfrm>
          <a:prstGeom prst="rect">
            <a:avLst/>
          </a:prstGeom>
          <a:noFill/>
        </p:spPr>
        <p:txBody>
          <a:bodyPr wrap="square" rtlCol="0">
            <a:spAutoFit/>
          </a:bodyPr>
          <a:lstStyle/>
          <a:p>
            <a:pPr algn="just"/>
            <a:r>
              <a:rPr lang="pt-BR" sz="2200" dirty="0"/>
              <a:t>Paulo se apresenta como “servo de Jesus Cristo, chamado a ser apóstolo, separado para o Evangelho de Deus” (</a:t>
            </a:r>
            <a:r>
              <a:rPr lang="pt-BR" sz="2200" dirty="0" err="1"/>
              <a:t>Rm</a:t>
            </a:r>
            <a:r>
              <a:rPr lang="pt-BR" sz="2200" dirty="0"/>
              <a:t> 1,1).</a:t>
            </a:r>
          </a:p>
          <a:p>
            <a:endParaRPr lang="pt-BR" dirty="0"/>
          </a:p>
        </p:txBody>
      </p:sp>
    </p:spTree>
    <p:extLst>
      <p:ext uri="{BB962C8B-B14F-4D97-AF65-F5344CB8AC3E}">
        <p14:creationId xmlns:p14="http://schemas.microsoft.com/office/powerpoint/2010/main" val="377335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F48A338-37AB-4D81-8329-7D28C0902697}"/>
              </a:ext>
            </a:extLst>
          </p:cNvPr>
          <p:cNvSpPr>
            <a:spLocks noGrp="1"/>
          </p:cNvSpPr>
          <p:nvPr>
            <p:ph type="title"/>
          </p:nvPr>
        </p:nvSpPr>
        <p:spPr>
          <a:xfrm>
            <a:off x="1294361" y="1245098"/>
            <a:ext cx="9603275" cy="1049235"/>
          </a:xfrm>
        </p:spPr>
        <p:txBody>
          <a:bodyPr/>
          <a:lstStyle/>
          <a:p>
            <a:pPr algn="ctr"/>
            <a:r>
              <a:rPr lang="pt-BR" b="1" dirty="0"/>
              <a:t>Apóstolo </a:t>
            </a:r>
            <a:r>
              <a:rPr lang="pt-BR" b="1" dirty="0" err="1"/>
              <a:t>paulo</a:t>
            </a:r>
            <a:endParaRPr lang="pt-BR" b="1" dirty="0"/>
          </a:p>
        </p:txBody>
      </p:sp>
      <p:sp>
        <p:nvSpPr>
          <p:cNvPr id="3" name="Retângulo 2">
            <a:extLst>
              <a:ext uri="{FF2B5EF4-FFF2-40B4-BE49-F238E27FC236}">
                <a16:creationId xmlns="" xmlns:a16="http://schemas.microsoft.com/office/drawing/2014/main" id="{23CD04A1-6D69-4FFA-B86C-B9BC0E0F6FCC}"/>
              </a:ext>
            </a:extLst>
          </p:cNvPr>
          <p:cNvSpPr/>
          <p:nvPr/>
        </p:nvSpPr>
        <p:spPr>
          <a:xfrm>
            <a:off x="436225" y="3539430"/>
            <a:ext cx="11071273" cy="2492990"/>
          </a:xfrm>
          <a:prstGeom prst="rect">
            <a:avLst/>
          </a:prstGeom>
        </p:spPr>
        <p:txBody>
          <a:bodyPr wrap="square">
            <a:spAutoFit/>
          </a:bodyPr>
          <a:lstStyle/>
          <a:p>
            <a:pPr algn="just"/>
            <a:r>
              <a:rPr lang="pt-BR" sz="2400" dirty="0"/>
              <a:t>. </a:t>
            </a:r>
            <a:r>
              <a:rPr lang="pt-BR" sz="2200" dirty="0"/>
              <a:t>Usa o verbo “evangelizar” 21 vezes, e 60 vezes o substantivo “Evangelho”. </a:t>
            </a:r>
          </a:p>
          <a:p>
            <a:pPr algn="just"/>
            <a:r>
              <a:rPr lang="pt-BR" sz="2200" dirty="0"/>
              <a:t>. Na teologia paulina, Deus em Cristo é a fonte e o conteúdo do Evangelho. Portanto, “pregar o Evangelho” e “pregar Cristo” são expressões equivalentes (1Cor 1,17 e 1,23; 1Cor 15,11 e 15,12; 2Cor 4,3 e 4,4). </a:t>
            </a:r>
          </a:p>
          <a:p>
            <a:pPr algn="just"/>
            <a:r>
              <a:rPr lang="pt-BR" sz="2200" dirty="0"/>
              <a:t>. O “Cristo” (Gl 1,16; 2Cor 1,19; 4,5; </a:t>
            </a:r>
            <a:r>
              <a:rPr lang="pt-BR" sz="2200" dirty="0" err="1"/>
              <a:t>Fl</a:t>
            </a:r>
            <a:r>
              <a:rPr lang="pt-BR" sz="2200" dirty="0"/>
              <a:t> 1,15-18) ou o “Cristo crucificado” (1Cor 1,23; Gl 3,1) deve ser considerado a síntese do Evangelho pregado por ele (1Cor 1,17-18; 2Cor 5,19).	</a:t>
            </a:r>
            <a:r>
              <a:rPr lang="pt-BR" sz="2200" b="1" dirty="0"/>
              <a:t>																		(11)</a:t>
            </a:r>
          </a:p>
        </p:txBody>
      </p:sp>
      <p:pic>
        <p:nvPicPr>
          <p:cNvPr id="4" name="Imagem 3">
            <a:extLst>
              <a:ext uri="{FF2B5EF4-FFF2-40B4-BE49-F238E27FC236}">
                <a16:creationId xmlns="" xmlns:a16="http://schemas.microsoft.com/office/drawing/2014/main" id="{FEA1855C-872A-46A5-B859-1CABB18B9748}"/>
              </a:ext>
            </a:extLst>
          </p:cNvPr>
          <p:cNvPicPr>
            <a:picLocks noChangeAspect="1"/>
          </p:cNvPicPr>
          <p:nvPr/>
        </p:nvPicPr>
        <p:blipFill>
          <a:blip r:embed="rId2"/>
          <a:stretch>
            <a:fillRect/>
          </a:stretch>
        </p:blipFill>
        <p:spPr>
          <a:xfrm>
            <a:off x="2405702" y="1"/>
            <a:ext cx="7695028" cy="3539430"/>
          </a:xfrm>
          <a:prstGeom prst="rect">
            <a:avLst/>
          </a:prstGeom>
        </p:spPr>
      </p:pic>
    </p:spTree>
    <p:extLst>
      <p:ext uri="{BB962C8B-B14F-4D97-AF65-F5344CB8AC3E}">
        <p14:creationId xmlns:p14="http://schemas.microsoft.com/office/powerpoint/2010/main" val="74786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53C0476-B0B4-424A-96F7-5A23201DA051}"/>
              </a:ext>
            </a:extLst>
          </p:cNvPr>
          <p:cNvSpPr>
            <a:spLocks noGrp="1"/>
          </p:cNvSpPr>
          <p:nvPr>
            <p:ph type="title"/>
          </p:nvPr>
        </p:nvSpPr>
        <p:spPr>
          <a:xfrm>
            <a:off x="1324715" y="1371233"/>
            <a:ext cx="5877943" cy="1049235"/>
          </a:xfrm>
        </p:spPr>
        <p:txBody>
          <a:bodyPr/>
          <a:lstStyle/>
          <a:p>
            <a:r>
              <a:rPr lang="pt-BR" dirty="0"/>
              <a:t>O verbo “</a:t>
            </a:r>
            <a:r>
              <a:rPr lang="pt-BR" dirty="0">
                <a:solidFill>
                  <a:srgbClr val="FF0000"/>
                </a:solidFill>
              </a:rPr>
              <a:t>Ensinar</a:t>
            </a:r>
            <a:r>
              <a:rPr lang="pt-BR" dirty="0"/>
              <a:t>”</a:t>
            </a:r>
          </a:p>
        </p:txBody>
      </p:sp>
      <p:sp>
        <p:nvSpPr>
          <p:cNvPr id="4" name="CaixaDeTexto 3">
            <a:extLst>
              <a:ext uri="{FF2B5EF4-FFF2-40B4-BE49-F238E27FC236}">
                <a16:creationId xmlns="" xmlns:a16="http://schemas.microsoft.com/office/drawing/2014/main" id="{129BD477-EE24-4726-AC3D-23CE1635CE78}"/>
              </a:ext>
            </a:extLst>
          </p:cNvPr>
          <p:cNvSpPr txBox="1"/>
          <p:nvPr/>
        </p:nvSpPr>
        <p:spPr>
          <a:xfrm>
            <a:off x="154744" y="2113438"/>
            <a:ext cx="7047914" cy="1200329"/>
          </a:xfrm>
          <a:prstGeom prst="rect">
            <a:avLst/>
          </a:prstGeom>
          <a:noFill/>
        </p:spPr>
        <p:txBody>
          <a:bodyPr wrap="square" rtlCol="0">
            <a:spAutoFit/>
          </a:bodyPr>
          <a:lstStyle/>
          <a:p>
            <a:pPr algn="just"/>
            <a:r>
              <a:rPr lang="pt-BR" sz="2400" dirty="0"/>
              <a:t>Durante o ministério público de Jesus, “</a:t>
            </a:r>
            <a:r>
              <a:rPr lang="pt-BR" sz="2400" i="1" dirty="0"/>
              <a:t>ensinar</a:t>
            </a:r>
            <a:r>
              <a:rPr lang="pt-BR" sz="2400" dirty="0"/>
              <a:t>” foi uma de suas atividades mais importantes (Mc 1,21; 2,13; 8,31; 14,49).</a:t>
            </a:r>
          </a:p>
        </p:txBody>
      </p:sp>
      <p:sp>
        <p:nvSpPr>
          <p:cNvPr id="5" name="CaixaDeTexto 4">
            <a:extLst>
              <a:ext uri="{FF2B5EF4-FFF2-40B4-BE49-F238E27FC236}">
                <a16:creationId xmlns="" xmlns:a16="http://schemas.microsoft.com/office/drawing/2014/main" id="{85814908-77E6-4134-83CB-78354B4883D6}"/>
              </a:ext>
            </a:extLst>
          </p:cNvPr>
          <p:cNvSpPr txBox="1"/>
          <p:nvPr/>
        </p:nvSpPr>
        <p:spPr>
          <a:xfrm>
            <a:off x="349347" y="3544234"/>
            <a:ext cx="11493305" cy="2677656"/>
          </a:xfrm>
          <a:prstGeom prst="rect">
            <a:avLst/>
          </a:prstGeom>
          <a:noFill/>
        </p:spPr>
        <p:txBody>
          <a:bodyPr wrap="square" rtlCol="0">
            <a:spAutoFit/>
          </a:bodyPr>
          <a:lstStyle/>
          <a:p>
            <a:pPr marL="285750" indent="-285750" algn="just">
              <a:buFontTx/>
              <a:buChar char="-"/>
            </a:pPr>
            <a:r>
              <a:rPr lang="pt-BR" sz="2100" dirty="0"/>
              <a:t>Jesus </a:t>
            </a:r>
            <a:r>
              <a:rPr lang="pt-BR" sz="2100" i="1" dirty="0"/>
              <a:t>ensinava </a:t>
            </a:r>
            <a:r>
              <a:rPr lang="pt-BR" sz="2100" dirty="0"/>
              <a:t>publicamente, nas sinagogas (Mc 1,21; 6,2; Mt 4,23; Lc 4,15), ao ar livre (Mt 5,2; Mc 6,34; Lc 5,3) e no Templo (Mc 12,35; Lc 21,37; Mt 26,55; Mc 14,49; Jo 18,20). </a:t>
            </a:r>
          </a:p>
          <a:p>
            <a:pPr marL="285750" indent="-285750" algn="just">
              <a:buFontTx/>
              <a:buChar char="-"/>
            </a:pPr>
            <a:r>
              <a:rPr lang="pt-BR" sz="2100" dirty="0"/>
              <a:t>Em13 passagens, o verbo “</a:t>
            </a:r>
            <a:r>
              <a:rPr lang="pt-BR" sz="2100" i="1" dirty="0"/>
              <a:t>ensinar</a:t>
            </a:r>
            <a:r>
              <a:rPr lang="pt-BR" sz="2100" dirty="0"/>
              <a:t>” indica o conjunto da pregação </a:t>
            </a:r>
            <a:r>
              <a:rPr lang="fr-FR" sz="2100" dirty="0"/>
              <a:t>de Jesus (Mc 2,13; 6,6; 10,1; 12,35; 14,49; Lc 4,15; 13,22; 19,47; </a:t>
            </a:r>
            <a:r>
              <a:rPr lang="pt-BR" sz="2100" dirty="0"/>
              <a:t>Mt 4,23; 9,35; 11,1). </a:t>
            </a:r>
          </a:p>
          <a:p>
            <a:pPr marL="285750" indent="-285750" algn="just">
              <a:buFontTx/>
              <a:buChar char="-"/>
            </a:pPr>
            <a:r>
              <a:rPr lang="pt-BR" sz="2100" dirty="0"/>
              <a:t>Além de </a:t>
            </a:r>
            <a:r>
              <a:rPr lang="pt-BR" sz="2100" i="1" dirty="0"/>
              <a:t>ensinar </a:t>
            </a:r>
            <a:r>
              <a:rPr lang="pt-BR" sz="2100" dirty="0"/>
              <a:t>publicamente, Jesus </a:t>
            </a:r>
            <a:r>
              <a:rPr lang="pt-BR" sz="2100" i="1" dirty="0"/>
              <a:t>ensina </a:t>
            </a:r>
            <a:r>
              <a:rPr lang="pt-BR" sz="2100" dirty="0"/>
              <a:t>reservadamente a seus discípulos (Mc 4,33-34; Mt 13,34-35). </a:t>
            </a:r>
          </a:p>
          <a:p>
            <a:pPr marL="285750" indent="-285750" algn="just">
              <a:buFontTx/>
              <a:buChar char="-"/>
            </a:pPr>
            <a:r>
              <a:rPr lang="pt-BR" sz="2100" dirty="0"/>
              <a:t>Os Sinóticos não falam somente do </a:t>
            </a:r>
            <a:r>
              <a:rPr lang="pt-BR" sz="2100" i="1" dirty="0"/>
              <a:t>ensino </a:t>
            </a:r>
            <a:r>
              <a:rPr lang="pt-BR" sz="2100" dirty="0"/>
              <a:t>realizado por Jesus, mas também do </a:t>
            </a:r>
            <a:r>
              <a:rPr lang="pt-BR" sz="2100" i="1" dirty="0"/>
              <a:t>ensino </a:t>
            </a:r>
            <a:r>
              <a:rPr lang="pt-BR" sz="2100" dirty="0"/>
              <a:t>dos seus discípulos (Mc 6,30; Mt 28,20). 												</a:t>
            </a:r>
            <a:r>
              <a:rPr lang="pt-BR" sz="2100" b="1" dirty="0"/>
              <a:t>(12)</a:t>
            </a:r>
          </a:p>
        </p:txBody>
      </p:sp>
      <p:pic>
        <p:nvPicPr>
          <p:cNvPr id="6" name="Imagem 5">
            <a:extLst>
              <a:ext uri="{FF2B5EF4-FFF2-40B4-BE49-F238E27FC236}">
                <a16:creationId xmlns="" xmlns:a16="http://schemas.microsoft.com/office/drawing/2014/main" id="{C29AE014-7C37-4821-A1E5-9C2DCD593A1F}"/>
              </a:ext>
            </a:extLst>
          </p:cNvPr>
          <p:cNvPicPr>
            <a:picLocks noChangeAspect="1"/>
          </p:cNvPicPr>
          <p:nvPr/>
        </p:nvPicPr>
        <p:blipFill>
          <a:blip r:embed="rId2"/>
          <a:stretch>
            <a:fillRect/>
          </a:stretch>
        </p:blipFill>
        <p:spPr>
          <a:xfrm>
            <a:off x="7394916" y="0"/>
            <a:ext cx="4797084" cy="3533775"/>
          </a:xfrm>
          <a:prstGeom prst="rect">
            <a:avLst/>
          </a:prstGeom>
        </p:spPr>
      </p:pic>
    </p:spTree>
    <p:extLst>
      <p:ext uri="{BB962C8B-B14F-4D97-AF65-F5344CB8AC3E}">
        <p14:creationId xmlns:p14="http://schemas.microsoft.com/office/powerpoint/2010/main" val="55708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F85E3D4-39BE-4B62-9830-176ACFCDD724}"/>
              </a:ext>
            </a:extLst>
          </p:cNvPr>
          <p:cNvSpPr>
            <a:spLocks noGrp="1"/>
          </p:cNvSpPr>
          <p:nvPr>
            <p:ph type="title"/>
          </p:nvPr>
        </p:nvSpPr>
        <p:spPr>
          <a:xfrm>
            <a:off x="1395308" y="1381294"/>
            <a:ext cx="9603275" cy="1049235"/>
          </a:xfrm>
        </p:spPr>
        <p:txBody>
          <a:bodyPr/>
          <a:lstStyle/>
          <a:p>
            <a:r>
              <a:rPr lang="pt-BR" dirty="0"/>
              <a:t>O verbo “</a:t>
            </a:r>
            <a:r>
              <a:rPr lang="pt-BR" dirty="0">
                <a:solidFill>
                  <a:srgbClr val="FF0000"/>
                </a:solidFill>
              </a:rPr>
              <a:t>Ensinar</a:t>
            </a:r>
            <a:r>
              <a:rPr lang="pt-BR" dirty="0"/>
              <a:t>”</a:t>
            </a:r>
          </a:p>
        </p:txBody>
      </p:sp>
      <p:sp>
        <p:nvSpPr>
          <p:cNvPr id="4" name="Retângulo 3">
            <a:extLst>
              <a:ext uri="{FF2B5EF4-FFF2-40B4-BE49-F238E27FC236}">
                <a16:creationId xmlns="" xmlns:a16="http://schemas.microsoft.com/office/drawing/2014/main" id="{191DE2DA-F890-46AD-8D3F-7774E3D49747}"/>
              </a:ext>
            </a:extLst>
          </p:cNvPr>
          <p:cNvSpPr/>
          <p:nvPr/>
        </p:nvSpPr>
        <p:spPr>
          <a:xfrm>
            <a:off x="1007143" y="3169712"/>
            <a:ext cx="10177714" cy="3046988"/>
          </a:xfrm>
          <a:prstGeom prst="rect">
            <a:avLst/>
          </a:prstGeom>
        </p:spPr>
        <p:txBody>
          <a:bodyPr wrap="square">
            <a:spAutoFit/>
          </a:bodyPr>
          <a:lstStyle/>
          <a:p>
            <a:pPr algn="just"/>
            <a:r>
              <a:rPr lang="pt-BR" sz="3200" dirty="0"/>
              <a:t>No Evangelho de João, depois de ter dito que foi ensinado pelo Pai, Jesus acrescenta: “</a:t>
            </a:r>
            <a:r>
              <a:rPr lang="pt-BR" sz="3200" i="1" dirty="0"/>
              <a:t>Ora, o Paráclito, o Espírito Santo que o Pai enviará em meu nome, ele vos ensinará tudo e vos recordará tudo o que eu vos tenho dito</a:t>
            </a:r>
            <a:r>
              <a:rPr lang="pt-BR" sz="3200" dirty="0"/>
              <a:t>” (Jo 14,26</a:t>
            </a:r>
            <a:r>
              <a:rPr lang="pt-BR" sz="3200" dirty="0" smtClean="0"/>
              <a:t>).</a:t>
            </a:r>
            <a:endParaRPr lang="pt-BR" sz="3200" dirty="0"/>
          </a:p>
          <a:p>
            <a:pPr algn="r"/>
            <a:r>
              <a:rPr lang="pt-BR" sz="2800" b="1" dirty="0"/>
              <a:t>(12)</a:t>
            </a:r>
          </a:p>
        </p:txBody>
      </p:sp>
      <p:pic>
        <p:nvPicPr>
          <p:cNvPr id="5" name="Imagem 4">
            <a:extLst>
              <a:ext uri="{FF2B5EF4-FFF2-40B4-BE49-F238E27FC236}">
                <a16:creationId xmlns="" xmlns:a16="http://schemas.microsoft.com/office/drawing/2014/main" id="{BA409E5E-08F8-4892-B3B3-671E26E54826}"/>
              </a:ext>
            </a:extLst>
          </p:cNvPr>
          <p:cNvPicPr>
            <a:picLocks noChangeAspect="1"/>
          </p:cNvPicPr>
          <p:nvPr/>
        </p:nvPicPr>
        <p:blipFill>
          <a:blip r:embed="rId2"/>
          <a:stretch>
            <a:fillRect/>
          </a:stretch>
        </p:blipFill>
        <p:spPr>
          <a:xfrm>
            <a:off x="5401994" y="910"/>
            <a:ext cx="6790006" cy="2559409"/>
          </a:xfrm>
          <a:prstGeom prst="rect">
            <a:avLst/>
          </a:prstGeom>
        </p:spPr>
      </p:pic>
    </p:spTree>
    <p:extLst>
      <p:ext uri="{BB962C8B-B14F-4D97-AF65-F5344CB8AC3E}">
        <p14:creationId xmlns:p14="http://schemas.microsoft.com/office/powerpoint/2010/main" val="444186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FA7CA42-7444-420C-BB14-120450A55063}"/>
              </a:ext>
            </a:extLst>
          </p:cNvPr>
          <p:cNvSpPr>
            <a:spLocks noGrp="1"/>
          </p:cNvSpPr>
          <p:nvPr>
            <p:ph type="title"/>
          </p:nvPr>
        </p:nvSpPr>
        <p:spPr>
          <a:xfrm>
            <a:off x="1446793" y="1169119"/>
            <a:ext cx="9603275" cy="1049235"/>
          </a:xfrm>
        </p:spPr>
        <p:txBody>
          <a:bodyPr/>
          <a:lstStyle/>
          <a:p>
            <a:r>
              <a:rPr lang="pt-BR" dirty="0"/>
              <a:t>O  verbo “</a:t>
            </a:r>
            <a:r>
              <a:rPr lang="pt-BR" dirty="0">
                <a:solidFill>
                  <a:srgbClr val="FF0000"/>
                </a:solidFill>
              </a:rPr>
              <a:t>Testemunhar</a:t>
            </a:r>
            <a:r>
              <a:rPr lang="pt-BR" dirty="0"/>
              <a:t>”</a:t>
            </a:r>
          </a:p>
        </p:txBody>
      </p:sp>
      <p:sp>
        <p:nvSpPr>
          <p:cNvPr id="4" name="Retângulo 3">
            <a:extLst>
              <a:ext uri="{FF2B5EF4-FFF2-40B4-BE49-F238E27FC236}">
                <a16:creationId xmlns="" xmlns:a16="http://schemas.microsoft.com/office/drawing/2014/main" id="{B183EDD5-60B8-4647-8042-1F0EEEC90EAF}"/>
              </a:ext>
            </a:extLst>
          </p:cNvPr>
          <p:cNvSpPr/>
          <p:nvPr/>
        </p:nvSpPr>
        <p:spPr>
          <a:xfrm>
            <a:off x="5115950" y="2020390"/>
            <a:ext cx="6096000" cy="4093428"/>
          </a:xfrm>
          <a:prstGeom prst="rect">
            <a:avLst/>
          </a:prstGeom>
        </p:spPr>
        <p:txBody>
          <a:bodyPr>
            <a:spAutoFit/>
          </a:bodyPr>
          <a:lstStyle/>
          <a:p>
            <a:pPr algn="ctr"/>
            <a:r>
              <a:rPr lang="pt-BR" sz="3200" dirty="0"/>
              <a:t>“</a:t>
            </a:r>
            <a:r>
              <a:rPr lang="pt-BR" sz="3200" i="1" dirty="0"/>
              <a:t>Recebereis a força do Espírito Santo que virá sobre vós e sereis minhas </a:t>
            </a:r>
            <a:r>
              <a:rPr lang="pt-BR" sz="3200" i="1" dirty="0">
                <a:solidFill>
                  <a:srgbClr val="FF0000"/>
                </a:solidFill>
              </a:rPr>
              <a:t>testemunhas</a:t>
            </a:r>
            <a:r>
              <a:rPr lang="pt-BR" sz="3200" i="1" dirty="0"/>
              <a:t> em Jerusalém, em toda a Judeia e a Samaria, até os confins da terra</a:t>
            </a:r>
            <a:r>
              <a:rPr lang="pt-BR" sz="3200" dirty="0"/>
              <a:t>” </a:t>
            </a:r>
            <a:endParaRPr lang="pt-BR" sz="3200" dirty="0" smtClean="0"/>
          </a:p>
          <a:p>
            <a:pPr algn="ctr"/>
            <a:r>
              <a:rPr lang="pt-BR" sz="3200" dirty="0" smtClean="0"/>
              <a:t>(</a:t>
            </a:r>
            <a:r>
              <a:rPr lang="pt-BR" sz="3200" dirty="0"/>
              <a:t>At 1,8). </a:t>
            </a:r>
            <a:r>
              <a:rPr lang="pt-BR" sz="3600" dirty="0"/>
              <a:t>	</a:t>
            </a:r>
            <a:r>
              <a:rPr lang="pt-BR" sz="3600" dirty="0" smtClean="0"/>
              <a:t>	</a:t>
            </a:r>
            <a:r>
              <a:rPr lang="pt-BR" sz="3600" dirty="0"/>
              <a:t>					</a:t>
            </a:r>
            <a:r>
              <a:rPr lang="pt-BR" sz="2400" b="1" dirty="0"/>
              <a:t>(13)</a:t>
            </a:r>
          </a:p>
        </p:txBody>
      </p:sp>
      <p:pic>
        <p:nvPicPr>
          <p:cNvPr id="5" name="Imagem 4">
            <a:extLst>
              <a:ext uri="{FF2B5EF4-FFF2-40B4-BE49-F238E27FC236}">
                <a16:creationId xmlns="" xmlns:a16="http://schemas.microsoft.com/office/drawing/2014/main" id="{70849BD5-12F7-4A18-ACD9-1848B73EACCE}"/>
              </a:ext>
            </a:extLst>
          </p:cNvPr>
          <p:cNvPicPr>
            <a:picLocks noChangeAspect="1"/>
          </p:cNvPicPr>
          <p:nvPr/>
        </p:nvPicPr>
        <p:blipFill>
          <a:blip r:embed="rId2"/>
          <a:stretch>
            <a:fillRect/>
          </a:stretch>
        </p:blipFill>
        <p:spPr>
          <a:xfrm>
            <a:off x="-1" y="2444597"/>
            <a:ext cx="5115951" cy="4413403"/>
          </a:xfrm>
          <a:prstGeom prst="rect">
            <a:avLst/>
          </a:prstGeom>
        </p:spPr>
      </p:pic>
    </p:spTree>
    <p:extLst>
      <p:ext uri="{BB962C8B-B14F-4D97-AF65-F5344CB8AC3E}">
        <p14:creationId xmlns:p14="http://schemas.microsoft.com/office/powerpoint/2010/main" val="15015312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FC39EF73-0BA5-450C-A022-1FC710AAAB1A}"/>
              </a:ext>
            </a:extLst>
          </p:cNvPr>
          <p:cNvSpPr txBox="1">
            <a:spLocks/>
          </p:cNvSpPr>
          <p:nvPr/>
        </p:nvSpPr>
        <p:spPr>
          <a:xfrm>
            <a:off x="1465647" y="1395362"/>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pt-BR" dirty="0"/>
              <a:t>O  verbo “</a:t>
            </a:r>
            <a:r>
              <a:rPr lang="pt-BR" dirty="0">
                <a:solidFill>
                  <a:srgbClr val="FF0000"/>
                </a:solidFill>
              </a:rPr>
              <a:t>Testemunhar</a:t>
            </a:r>
            <a:r>
              <a:rPr lang="pt-BR" dirty="0"/>
              <a:t>”</a:t>
            </a:r>
          </a:p>
        </p:txBody>
      </p:sp>
      <p:sp>
        <p:nvSpPr>
          <p:cNvPr id="4" name="Retângulo 3">
            <a:extLst>
              <a:ext uri="{FF2B5EF4-FFF2-40B4-BE49-F238E27FC236}">
                <a16:creationId xmlns="" xmlns:a16="http://schemas.microsoft.com/office/drawing/2014/main" id="{788A38C8-35DC-4356-A2FD-0BF00D5FE65F}"/>
              </a:ext>
            </a:extLst>
          </p:cNvPr>
          <p:cNvSpPr/>
          <p:nvPr/>
        </p:nvSpPr>
        <p:spPr>
          <a:xfrm>
            <a:off x="5298831" y="2444597"/>
            <a:ext cx="6096000" cy="646331"/>
          </a:xfrm>
          <a:prstGeom prst="rect">
            <a:avLst/>
          </a:prstGeom>
        </p:spPr>
        <p:txBody>
          <a:bodyPr>
            <a:spAutoFit/>
          </a:bodyPr>
          <a:lstStyle/>
          <a:p>
            <a:pPr algn="ctr"/>
            <a:endParaRPr lang="pt-BR" sz="3600" dirty="0"/>
          </a:p>
        </p:txBody>
      </p:sp>
      <p:sp>
        <p:nvSpPr>
          <p:cNvPr id="6" name="Retângulo 5">
            <a:extLst>
              <a:ext uri="{FF2B5EF4-FFF2-40B4-BE49-F238E27FC236}">
                <a16:creationId xmlns="" xmlns:a16="http://schemas.microsoft.com/office/drawing/2014/main" id="{B36C2F96-66F2-4696-A7C6-8A1CF63BA2A5}"/>
              </a:ext>
            </a:extLst>
          </p:cNvPr>
          <p:cNvSpPr/>
          <p:nvPr/>
        </p:nvSpPr>
        <p:spPr>
          <a:xfrm>
            <a:off x="890367" y="1936766"/>
            <a:ext cx="11033760" cy="2062103"/>
          </a:xfrm>
          <a:prstGeom prst="rect">
            <a:avLst/>
          </a:prstGeom>
        </p:spPr>
        <p:txBody>
          <a:bodyPr wrap="square">
            <a:spAutoFit/>
          </a:bodyPr>
          <a:lstStyle/>
          <a:p>
            <a:pPr algn="ctr"/>
            <a:r>
              <a:rPr lang="pt-BR" sz="3200" dirty="0"/>
              <a:t>De fato, “</a:t>
            </a:r>
            <a:r>
              <a:rPr lang="pt-BR" sz="3200" i="1" dirty="0"/>
              <a:t>com grande poder, os apóstolos davam </a:t>
            </a:r>
            <a:r>
              <a:rPr lang="pt-BR" sz="3200" i="1" dirty="0">
                <a:solidFill>
                  <a:srgbClr val="FF0000"/>
                </a:solidFill>
              </a:rPr>
              <a:t>testemunho</a:t>
            </a:r>
            <a:r>
              <a:rPr lang="pt-BR" sz="3200" i="1" dirty="0"/>
              <a:t> da ressurreição do Senhor Jesus, e sobre todos eles descia generosamente a graça de Deus</a:t>
            </a:r>
            <a:r>
              <a:rPr lang="pt-BR" sz="3200" dirty="0"/>
              <a:t>” </a:t>
            </a:r>
          </a:p>
          <a:p>
            <a:pPr algn="ctr"/>
            <a:r>
              <a:rPr lang="pt-BR" sz="3200" dirty="0"/>
              <a:t>(At 4,33; cf. 1,22; 2,23; 3,15).</a:t>
            </a:r>
          </a:p>
        </p:txBody>
      </p:sp>
      <p:pic>
        <p:nvPicPr>
          <p:cNvPr id="7" name="Imagem 6">
            <a:extLst>
              <a:ext uri="{FF2B5EF4-FFF2-40B4-BE49-F238E27FC236}">
                <a16:creationId xmlns="" xmlns:a16="http://schemas.microsoft.com/office/drawing/2014/main" id="{504807A6-C202-4E05-B86F-DDDF4DA6CFAF}"/>
              </a:ext>
            </a:extLst>
          </p:cNvPr>
          <p:cNvPicPr>
            <a:picLocks noChangeAspect="1"/>
          </p:cNvPicPr>
          <p:nvPr/>
        </p:nvPicPr>
        <p:blipFill>
          <a:blip r:embed="rId2"/>
          <a:stretch>
            <a:fillRect/>
          </a:stretch>
        </p:blipFill>
        <p:spPr>
          <a:xfrm>
            <a:off x="0" y="4413404"/>
            <a:ext cx="12192000" cy="2444596"/>
          </a:xfrm>
          <a:prstGeom prst="rect">
            <a:avLst/>
          </a:prstGeom>
        </p:spPr>
      </p:pic>
    </p:spTree>
    <p:extLst>
      <p:ext uri="{BB962C8B-B14F-4D97-AF65-F5344CB8AC3E}">
        <p14:creationId xmlns:p14="http://schemas.microsoft.com/office/powerpoint/2010/main" val="3435947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447DF59-69F2-4391-BD87-05B1E45CC701}"/>
              </a:ext>
            </a:extLst>
          </p:cNvPr>
          <p:cNvSpPr>
            <a:spLocks noGrp="1"/>
          </p:cNvSpPr>
          <p:nvPr>
            <p:ph type="title"/>
          </p:nvPr>
        </p:nvSpPr>
        <p:spPr>
          <a:xfrm>
            <a:off x="1395308" y="1367226"/>
            <a:ext cx="9603275" cy="1049235"/>
          </a:xfrm>
        </p:spPr>
        <p:txBody>
          <a:bodyPr/>
          <a:lstStyle/>
          <a:p>
            <a:r>
              <a:rPr lang="pt-BR" dirty="0"/>
              <a:t>O  verbo “</a:t>
            </a:r>
            <a:r>
              <a:rPr lang="pt-BR" dirty="0">
                <a:solidFill>
                  <a:srgbClr val="FF0000"/>
                </a:solidFill>
              </a:rPr>
              <a:t>Testemunhar</a:t>
            </a:r>
            <a:r>
              <a:rPr lang="pt-BR" dirty="0"/>
              <a:t>”</a:t>
            </a:r>
            <a:br>
              <a:rPr lang="pt-BR" dirty="0"/>
            </a:br>
            <a:endParaRPr lang="pt-BR" dirty="0"/>
          </a:p>
        </p:txBody>
      </p:sp>
      <p:sp>
        <p:nvSpPr>
          <p:cNvPr id="3" name="Retângulo 2">
            <a:extLst>
              <a:ext uri="{FF2B5EF4-FFF2-40B4-BE49-F238E27FC236}">
                <a16:creationId xmlns="" xmlns:a16="http://schemas.microsoft.com/office/drawing/2014/main" id="{88364227-38CC-4EDD-9DA8-6EEE77CE4AA8}"/>
              </a:ext>
            </a:extLst>
          </p:cNvPr>
          <p:cNvSpPr/>
          <p:nvPr/>
        </p:nvSpPr>
        <p:spPr>
          <a:xfrm>
            <a:off x="1008185" y="2167655"/>
            <a:ext cx="6096000" cy="2862322"/>
          </a:xfrm>
          <a:prstGeom prst="rect">
            <a:avLst/>
          </a:prstGeom>
        </p:spPr>
        <p:txBody>
          <a:bodyPr>
            <a:spAutoFit/>
          </a:bodyPr>
          <a:lstStyle/>
          <a:p>
            <a:pPr algn="ctr"/>
            <a:r>
              <a:rPr lang="pt-BR" sz="3600" dirty="0"/>
              <a:t>“</a:t>
            </a:r>
            <a:r>
              <a:rPr lang="pt-BR" sz="3600" i="1" dirty="0"/>
              <a:t>Tem confiança. Assim como deste testemunho de mim em Jerusalém, é preciso que sejas minha </a:t>
            </a:r>
            <a:r>
              <a:rPr lang="pt-BR" sz="3600" i="1" dirty="0">
                <a:solidFill>
                  <a:srgbClr val="FF0000"/>
                </a:solidFill>
              </a:rPr>
              <a:t>testemunha</a:t>
            </a:r>
            <a:r>
              <a:rPr lang="pt-BR" sz="3600" i="1" dirty="0"/>
              <a:t> também em</a:t>
            </a:r>
          </a:p>
          <a:p>
            <a:pPr algn="ctr"/>
            <a:r>
              <a:rPr lang="pt-BR" sz="3600" i="1" dirty="0"/>
              <a:t>Roma!</a:t>
            </a:r>
            <a:r>
              <a:rPr lang="pt-BR" sz="3600" dirty="0"/>
              <a:t>” (At 23,11).</a:t>
            </a:r>
          </a:p>
        </p:txBody>
      </p:sp>
      <p:pic>
        <p:nvPicPr>
          <p:cNvPr id="4" name="Imagem 3">
            <a:extLst>
              <a:ext uri="{FF2B5EF4-FFF2-40B4-BE49-F238E27FC236}">
                <a16:creationId xmlns="" xmlns:a16="http://schemas.microsoft.com/office/drawing/2014/main" id="{07CDF866-51CC-4B4B-8BB5-A7B3EA6737DE}"/>
              </a:ext>
            </a:extLst>
          </p:cNvPr>
          <p:cNvPicPr>
            <a:picLocks noChangeAspect="1"/>
          </p:cNvPicPr>
          <p:nvPr/>
        </p:nvPicPr>
        <p:blipFill>
          <a:blip r:embed="rId2"/>
          <a:stretch>
            <a:fillRect/>
          </a:stretch>
        </p:blipFill>
        <p:spPr>
          <a:xfrm>
            <a:off x="7310511" y="2543069"/>
            <a:ext cx="4618892" cy="3421633"/>
          </a:xfrm>
          <a:prstGeom prst="rect">
            <a:avLst/>
          </a:prstGeom>
        </p:spPr>
      </p:pic>
    </p:spTree>
    <p:extLst>
      <p:ext uri="{BB962C8B-B14F-4D97-AF65-F5344CB8AC3E}">
        <p14:creationId xmlns:p14="http://schemas.microsoft.com/office/powerpoint/2010/main" val="2845145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30C32D0-6483-44D1-9C67-D5C6A8E83D68}"/>
              </a:ext>
            </a:extLst>
          </p:cNvPr>
          <p:cNvSpPr>
            <a:spLocks noGrp="1"/>
          </p:cNvSpPr>
          <p:nvPr>
            <p:ph type="title"/>
          </p:nvPr>
        </p:nvSpPr>
        <p:spPr>
          <a:xfrm>
            <a:off x="1437511" y="1367227"/>
            <a:ext cx="9603275" cy="1049235"/>
          </a:xfrm>
        </p:spPr>
        <p:txBody>
          <a:bodyPr/>
          <a:lstStyle/>
          <a:p>
            <a:r>
              <a:rPr lang="pt-BR" dirty="0"/>
              <a:t>O  verbo “</a:t>
            </a:r>
            <a:r>
              <a:rPr lang="pt-BR" dirty="0">
                <a:solidFill>
                  <a:srgbClr val="FF0000"/>
                </a:solidFill>
              </a:rPr>
              <a:t>Testemunhar</a:t>
            </a:r>
            <a:r>
              <a:rPr lang="pt-BR" dirty="0"/>
              <a:t>”</a:t>
            </a:r>
            <a:br>
              <a:rPr lang="pt-BR" dirty="0"/>
            </a:br>
            <a:endParaRPr lang="pt-BR" dirty="0"/>
          </a:p>
        </p:txBody>
      </p:sp>
      <p:sp>
        <p:nvSpPr>
          <p:cNvPr id="3" name="Retângulo 2">
            <a:extLst>
              <a:ext uri="{FF2B5EF4-FFF2-40B4-BE49-F238E27FC236}">
                <a16:creationId xmlns="" xmlns:a16="http://schemas.microsoft.com/office/drawing/2014/main" id="{61FB1BFA-0477-4C0D-8619-7B91DE840EDA}"/>
              </a:ext>
            </a:extLst>
          </p:cNvPr>
          <p:cNvSpPr/>
          <p:nvPr/>
        </p:nvSpPr>
        <p:spPr>
          <a:xfrm>
            <a:off x="5669279" y="1891844"/>
            <a:ext cx="5824025" cy="3785652"/>
          </a:xfrm>
          <a:prstGeom prst="rect">
            <a:avLst/>
          </a:prstGeom>
        </p:spPr>
        <p:txBody>
          <a:bodyPr wrap="square">
            <a:spAutoFit/>
          </a:bodyPr>
          <a:lstStyle/>
          <a:p>
            <a:pPr algn="ctr"/>
            <a:r>
              <a:rPr lang="pt-BR" sz="3000" dirty="0" smtClean="0"/>
              <a:t>A primeira testemunha é João Batista: “</a:t>
            </a:r>
            <a:r>
              <a:rPr lang="pt-BR" sz="3000" i="1" dirty="0" smtClean="0"/>
              <a:t>veio como </a:t>
            </a:r>
            <a:r>
              <a:rPr lang="pt-BR" sz="3000" i="1" dirty="0" smtClean="0">
                <a:solidFill>
                  <a:srgbClr val="FF0000"/>
                </a:solidFill>
              </a:rPr>
              <a:t>testemunha</a:t>
            </a:r>
            <a:r>
              <a:rPr lang="pt-BR" sz="3000" i="1" dirty="0" smtClean="0"/>
              <a:t>, para dar </a:t>
            </a:r>
            <a:r>
              <a:rPr lang="pt-BR" sz="3000" i="1" dirty="0" smtClean="0">
                <a:solidFill>
                  <a:srgbClr val="FF0000"/>
                </a:solidFill>
              </a:rPr>
              <a:t>testemunho</a:t>
            </a:r>
            <a:r>
              <a:rPr lang="pt-BR" sz="3000" i="1" dirty="0" smtClean="0"/>
              <a:t> da luz, para que todos viessem a crer por meio dele. Não era a luz, mas devia dar </a:t>
            </a:r>
            <a:r>
              <a:rPr lang="pt-BR" sz="3000" i="1" dirty="0" smtClean="0">
                <a:solidFill>
                  <a:srgbClr val="FF0000"/>
                </a:solidFill>
              </a:rPr>
              <a:t>testemunho</a:t>
            </a:r>
            <a:r>
              <a:rPr lang="pt-BR" sz="3000" i="1" dirty="0" smtClean="0"/>
              <a:t> da luz</a:t>
            </a:r>
            <a:r>
              <a:rPr lang="pt-BR" sz="3000" dirty="0" smtClean="0"/>
              <a:t>”</a:t>
            </a:r>
          </a:p>
          <a:p>
            <a:pPr algn="ctr"/>
            <a:r>
              <a:rPr lang="pt-BR" sz="3000" dirty="0" smtClean="0"/>
              <a:t> (</a:t>
            </a:r>
            <a:r>
              <a:rPr lang="pt-BR" sz="3000" dirty="0" err="1" smtClean="0"/>
              <a:t>Jo</a:t>
            </a:r>
            <a:r>
              <a:rPr lang="pt-BR" sz="3000" dirty="0" smtClean="0"/>
              <a:t> 1,7-8).</a:t>
            </a:r>
            <a:endParaRPr lang="pt-BR" sz="3000" dirty="0"/>
          </a:p>
        </p:txBody>
      </p:sp>
      <p:pic>
        <p:nvPicPr>
          <p:cNvPr id="4" name="Imagem 3">
            <a:extLst>
              <a:ext uri="{FF2B5EF4-FFF2-40B4-BE49-F238E27FC236}">
                <a16:creationId xmlns="" xmlns:a16="http://schemas.microsoft.com/office/drawing/2014/main" id="{1B4092A4-6D63-48D2-AA0E-A2A5FB4A008C}"/>
              </a:ext>
            </a:extLst>
          </p:cNvPr>
          <p:cNvPicPr>
            <a:picLocks noChangeAspect="1"/>
          </p:cNvPicPr>
          <p:nvPr/>
        </p:nvPicPr>
        <p:blipFill>
          <a:blip r:embed="rId2"/>
          <a:stretch>
            <a:fillRect/>
          </a:stretch>
        </p:blipFill>
        <p:spPr>
          <a:xfrm>
            <a:off x="336737" y="2168842"/>
            <a:ext cx="5332542" cy="3693319"/>
          </a:xfrm>
          <a:prstGeom prst="rect">
            <a:avLst/>
          </a:prstGeom>
        </p:spPr>
      </p:pic>
    </p:spTree>
    <p:extLst>
      <p:ext uri="{BB962C8B-B14F-4D97-AF65-F5344CB8AC3E}">
        <p14:creationId xmlns:p14="http://schemas.microsoft.com/office/powerpoint/2010/main" val="1718177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2674599-100F-45FF-ABCA-3B6E34119001}"/>
              </a:ext>
            </a:extLst>
          </p:cNvPr>
          <p:cNvSpPr>
            <a:spLocks noGrp="1"/>
          </p:cNvSpPr>
          <p:nvPr>
            <p:ph type="title"/>
          </p:nvPr>
        </p:nvSpPr>
        <p:spPr>
          <a:xfrm>
            <a:off x="6533322" y="1391655"/>
            <a:ext cx="5062330" cy="1049235"/>
          </a:xfrm>
        </p:spPr>
        <p:txBody>
          <a:bodyPr>
            <a:normAutofit/>
          </a:bodyPr>
          <a:lstStyle/>
          <a:p>
            <a:r>
              <a:rPr lang="pt-BR" sz="2800" dirty="0" err="1"/>
              <a:t>Evangelium</a:t>
            </a:r>
            <a:r>
              <a:rPr lang="pt-BR" sz="2800" dirty="0"/>
              <a:t> </a:t>
            </a:r>
            <a:r>
              <a:rPr lang="pt-BR" sz="2800" dirty="0" err="1" smtClean="0"/>
              <a:t>Gaudium</a:t>
            </a:r>
            <a:r>
              <a:rPr lang="pt-BR" sz="2800" dirty="0" smtClean="0"/>
              <a:t> </a:t>
            </a:r>
            <a:r>
              <a:rPr lang="pt-BR" sz="2800" dirty="0"/>
              <a:t>174:</a:t>
            </a:r>
          </a:p>
        </p:txBody>
      </p:sp>
      <p:sp>
        <p:nvSpPr>
          <p:cNvPr id="3" name="Espaço Reservado para Conteúdo 2">
            <a:extLst>
              <a:ext uri="{FF2B5EF4-FFF2-40B4-BE49-F238E27FC236}">
                <a16:creationId xmlns="" xmlns:a16="http://schemas.microsoft.com/office/drawing/2014/main" id="{CAA96F41-D60A-42F7-9CE3-49670E6DF354}"/>
              </a:ext>
            </a:extLst>
          </p:cNvPr>
          <p:cNvSpPr>
            <a:spLocks noGrp="1"/>
          </p:cNvSpPr>
          <p:nvPr>
            <p:ph idx="1"/>
          </p:nvPr>
        </p:nvSpPr>
        <p:spPr>
          <a:xfrm>
            <a:off x="6255027" y="2173477"/>
            <a:ext cx="5800985" cy="3450613"/>
          </a:xfrm>
        </p:spPr>
        <p:txBody>
          <a:bodyPr>
            <a:noAutofit/>
          </a:bodyPr>
          <a:lstStyle/>
          <a:p>
            <a:pPr marL="0" indent="0" algn="just">
              <a:buNone/>
            </a:pPr>
            <a:r>
              <a:rPr lang="pt-BR" dirty="0"/>
              <a:t>“Toda a evangelização está fundada sobre esta Palavra escutada, meditada, vivida, celebrada e testemunhada. A Sagrada Escritura é fonte da evangelização. Por isso, é preciso formar-se continuamente na escuta da Palavra. A Igreja não evangeliza, se não se deixa continuamente evangelizar. É indispensável que a Palavra de Deus «se torne cada vez mais o coração de toda a atividade eclesial»”.</a:t>
            </a:r>
          </a:p>
        </p:txBody>
      </p:sp>
      <p:pic>
        <p:nvPicPr>
          <p:cNvPr id="4" name="Imagem 3">
            <a:extLst>
              <a:ext uri="{FF2B5EF4-FFF2-40B4-BE49-F238E27FC236}">
                <a16:creationId xmlns="" xmlns:a16="http://schemas.microsoft.com/office/drawing/2014/main" id="{AD1B686D-8CB8-4F25-BAFB-D55051E65FD9}"/>
              </a:ext>
            </a:extLst>
          </p:cNvPr>
          <p:cNvPicPr>
            <a:picLocks noChangeAspect="1"/>
          </p:cNvPicPr>
          <p:nvPr/>
        </p:nvPicPr>
        <p:blipFill>
          <a:blip r:embed="rId2"/>
          <a:stretch>
            <a:fillRect/>
          </a:stretch>
        </p:blipFill>
        <p:spPr>
          <a:xfrm>
            <a:off x="1" y="703845"/>
            <a:ext cx="6255026" cy="4762500"/>
          </a:xfrm>
          <a:prstGeom prst="rect">
            <a:avLst/>
          </a:prstGeom>
        </p:spPr>
      </p:pic>
    </p:spTree>
    <p:extLst>
      <p:ext uri="{BB962C8B-B14F-4D97-AF65-F5344CB8AC3E}">
        <p14:creationId xmlns:p14="http://schemas.microsoft.com/office/powerpoint/2010/main" val="3115643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972084F-9815-42D0-8345-792D2E7FDC0A}"/>
              </a:ext>
            </a:extLst>
          </p:cNvPr>
          <p:cNvSpPr>
            <a:spLocks noGrp="1"/>
          </p:cNvSpPr>
          <p:nvPr>
            <p:ph type="title"/>
          </p:nvPr>
        </p:nvSpPr>
        <p:spPr>
          <a:xfrm>
            <a:off x="1409376" y="1268753"/>
            <a:ext cx="9603275" cy="1049235"/>
          </a:xfrm>
        </p:spPr>
        <p:txBody>
          <a:bodyPr/>
          <a:lstStyle/>
          <a:p>
            <a:r>
              <a:rPr lang="pt-BR" dirty="0"/>
              <a:t>O  verbo “</a:t>
            </a:r>
            <a:r>
              <a:rPr lang="pt-BR" dirty="0">
                <a:solidFill>
                  <a:srgbClr val="FF0000"/>
                </a:solidFill>
              </a:rPr>
              <a:t>Testemunhar</a:t>
            </a:r>
            <a:r>
              <a:rPr lang="pt-BR" dirty="0"/>
              <a:t>”</a:t>
            </a:r>
          </a:p>
        </p:txBody>
      </p:sp>
      <p:sp>
        <p:nvSpPr>
          <p:cNvPr id="3" name="Retângulo 2">
            <a:extLst>
              <a:ext uri="{FF2B5EF4-FFF2-40B4-BE49-F238E27FC236}">
                <a16:creationId xmlns="" xmlns:a16="http://schemas.microsoft.com/office/drawing/2014/main" id="{CD481CD2-BF61-43C5-8B74-4A8E86C5927B}"/>
              </a:ext>
            </a:extLst>
          </p:cNvPr>
          <p:cNvSpPr/>
          <p:nvPr/>
        </p:nvSpPr>
        <p:spPr>
          <a:xfrm>
            <a:off x="5190495" y="2011642"/>
            <a:ext cx="6096000" cy="2862322"/>
          </a:xfrm>
          <a:prstGeom prst="rect">
            <a:avLst/>
          </a:prstGeom>
        </p:spPr>
        <p:txBody>
          <a:bodyPr>
            <a:spAutoFit/>
          </a:bodyPr>
          <a:lstStyle/>
          <a:p>
            <a:pPr algn="ctr"/>
            <a:r>
              <a:rPr lang="pt-BR" sz="3600" dirty="0"/>
              <a:t>“</a:t>
            </a:r>
            <a:r>
              <a:rPr lang="pt-BR" sz="3600" i="1" dirty="0"/>
              <a:t>Muitos samaritanos daquela cidade creram em Jesus por causa da palavra da mulher que </a:t>
            </a:r>
            <a:r>
              <a:rPr lang="pt-BR" sz="3600" i="1" dirty="0">
                <a:solidFill>
                  <a:srgbClr val="FF0000"/>
                </a:solidFill>
              </a:rPr>
              <a:t>testemunhava</a:t>
            </a:r>
            <a:r>
              <a:rPr lang="pt-BR" sz="3600" i="1" dirty="0"/>
              <a:t>: ‘Ele me disse tudo o que eu fiz</a:t>
            </a:r>
            <a:r>
              <a:rPr lang="pt-BR" sz="3600" dirty="0"/>
              <a:t>!’” (Jo 4,39)</a:t>
            </a:r>
          </a:p>
        </p:txBody>
      </p:sp>
      <p:pic>
        <p:nvPicPr>
          <p:cNvPr id="4" name="Imagem 3">
            <a:extLst>
              <a:ext uri="{FF2B5EF4-FFF2-40B4-BE49-F238E27FC236}">
                <a16:creationId xmlns="" xmlns:a16="http://schemas.microsoft.com/office/drawing/2014/main" id="{F4A77EC7-7B02-42E8-A43B-B56020F16332}"/>
              </a:ext>
            </a:extLst>
          </p:cNvPr>
          <p:cNvPicPr>
            <a:picLocks noChangeAspect="1"/>
          </p:cNvPicPr>
          <p:nvPr/>
        </p:nvPicPr>
        <p:blipFill>
          <a:blip r:embed="rId2"/>
          <a:stretch>
            <a:fillRect/>
          </a:stretch>
        </p:blipFill>
        <p:spPr>
          <a:xfrm>
            <a:off x="1007011" y="2011642"/>
            <a:ext cx="3593123" cy="4846358"/>
          </a:xfrm>
          <a:prstGeom prst="rect">
            <a:avLst/>
          </a:prstGeom>
        </p:spPr>
      </p:pic>
    </p:spTree>
    <p:extLst>
      <p:ext uri="{BB962C8B-B14F-4D97-AF65-F5344CB8AC3E}">
        <p14:creationId xmlns:p14="http://schemas.microsoft.com/office/powerpoint/2010/main" val="3695046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258508A-4087-41ED-89E0-171969D4EF4E}"/>
              </a:ext>
            </a:extLst>
          </p:cNvPr>
          <p:cNvSpPr>
            <a:spLocks noGrp="1"/>
          </p:cNvSpPr>
          <p:nvPr>
            <p:ph type="title"/>
          </p:nvPr>
        </p:nvSpPr>
        <p:spPr>
          <a:xfrm>
            <a:off x="1451579" y="1310956"/>
            <a:ext cx="9603275" cy="1049235"/>
          </a:xfrm>
        </p:spPr>
        <p:txBody>
          <a:bodyPr/>
          <a:lstStyle/>
          <a:p>
            <a:r>
              <a:rPr lang="pt-BR" dirty="0"/>
              <a:t>A “</a:t>
            </a:r>
            <a:r>
              <a:rPr lang="pt-BR" dirty="0">
                <a:solidFill>
                  <a:srgbClr val="FF0000"/>
                </a:solidFill>
              </a:rPr>
              <a:t>Exortação</a:t>
            </a:r>
            <a:r>
              <a:rPr lang="pt-BR" dirty="0"/>
              <a:t>”</a:t>
            </a:r>
          </a:p>
        </p:txBody>
      </p:sp>
      <p:pic>
        <p:nvPicPr>
          <p:cNvPr id="7" name="Imagem 6">
            <a:extLst>
              <a:ext uri="{FF2B5EF4-FFF2-40B4-BE49-F238E27FC236}">
                <a16:creationId xmlns="" xmlns:a16="http://schemas.microsoft.com/office/drawing/2014/main" id="{E7354E24-93A4-4546-A251-D3B48C0BCC25}"/>
              </a:ext>
            </a:extLst>
          </p:cNvPr>
          <p:cNvPicPr>
            <a:picLocks noChangeAspect="1"/>
          </p:cNvPicPr>
          <p:nvPr/>
        </p:nvPicPr>
        <p:blipFill>
          <a:blip r:embed="rId2"/>
          <a:stretch>
            <a:fillRect/>
          </a:stretch>
        </p:blipFill>
        <p:spPr>
          <a:xfrm>
            <a:off x="1" y="0"/>
            <a:ext cx="12192000" cy="6857999"/>
          </a:xfrm>
          <a:prstGeom prst="rect">
            <a:avLst/>
          </a:prstGeom>
        </p:spPr>
      </p:pic>
      <p:sp>
        <p:nvSpPr>
          <p:cNvPr id="8" name="Retângulo 7">
            <a:extLst>
              <a:ext uri="{FF2B5EF4-FFF2-40B4-BE49-F238E27FC236}">
                <a16:creationId xmlns="" xmlns:a16="http://schemas.microsoft.com/office/drawing/2014/main" id="{6ED4760F-02D1-4649-8209-1EC07807421F}"/>
              </a:ext>
            </a:extLst>
          </p:cNvPr>
          <p:cNvSpPr/>
          <p:nvPr/>
        </p:nvSpPr>
        <p:spPr>
          <a:xfrm>
            <a:off x="5832049" y="1835573"/>
            <a:ext cx="6096000" cy="3785652"/>
          </a:xfrm>
          <a:prstGeom prst="rect">
            <a:avLst/>
          </a:prstGeom>
        </p:spPr>
        <p:txBody>
          <a:bodyPr>
            <a:spAutoFit/>
          </a:bodyPr>
          <a:lstStyle/>
          <a:p>
            <a:pPr algn="ctr"/>
            <a:r>
              <a:rPr lang="pt-BR" sz="2200" dirty="0"/>
              <a:t>...tinha seu lugar na vida da Igreja desde os primórdios, especialmente como tarefa dos missionários fundadores e profetas das comunidades (At 15,32; 1Cor 14,30-31). </a:t>
            </a:r>
          </a:p>
          <a:p>
            <a:pPr algn="ctr"/>
            <a:r>
              <a:rPr lang="pt-BR" sz="2200" dirty="0"/>
              <a:t>Paulo considera seu dever </a:t>
            </a:r>
            <a:r>
              <a:rPr lang="pt-BR" sz="2200" dirty="0">
                <a:solidFill>
                  <a:srgbClr val="FF0000"/>
                </a:solidFill>
              </a:rPr>
              <a:t>exortar</a:t>
            </a:r>
            <a:r>
              <a:rPr lang="pt-BR" sz="2200" dirty="0"/>
              <a:t> a comunidade (1Ts 4,1; </a:t>
            </a:r>
            <a:r>
              <a:rPr lang="pt-BR" sz="2200" dirty="0" err="1"/>
              <a:t>Fl</a:t>
            </a:r>
            <a:r>
              <a:rPr lang="pt-BR" sz="2200" dirty="0"/>
              <a:t> 4,2; </a:t>
            </a:r>
            <a:r>
              <a:rPr lang="pt-BR" sz="2200" dirty="0" err="1"/>
              <a:t>Rm</a:t>
            </a:r>
            <a:r>
              <a:rPr lang="pt-BR" sz="2200" dirty="0"/>
              <a:t> 12,1), estimula os filipenses a se </a:t>
            </a:r>
            <a:r>
              <a:rPr lang="pt-BR" sz="2200" dirty="0">
                <a:solidFill>
                  <a:srgbClr val="FF0000"/>
                </a:solidFill>
              </a:rPr>
              <a:t>exortarem</a:t>
            </a:r>
            <a:r>
              <a:rPr lang="pt-BR" sz="2200" dirty="0"/>
              <a:t> mutuamente(</a:t>
            </a:r>
            <a:r>
              <a:rPr lang="pt-BR" sz="2200" dirty="0" err="1"/>
              <a:t>Fl</a:t>
            </a:r>
            <a:r>
              <a:rPr lang="pt-BR" sz="2200" dirty="0"/>
              <a:t> 2,1), e envia Timóteo a Tessalônica para, entre outras coisas, </a:t>
            </a:r>
            <a:r>
              <a:rPr lang="pt-BR" sz="2200" dirty="0">
                <a:solidFill>
                  <a:srgbClr val="FF0000"/>
                </a:solidFill>
              </a:rPr>
              <a:t>exortar</a:t>
            </a:r>
            <a:r>
              <a:rPr lang="pt-BR" sz="2200" dirty="0"/>
              <a:t> a Igreja </a:t>
            </a:r>
          </a:p>
          <a:p>
            <a:pPr algn="ctr"/>
            <a:r>
              <a:rPr lang="pt-BR" sz="2200" dirty="0"/>
              <a:t>(1Ts 3,2; cf. </a:t>
            </a:r>
            <a:r>
              <a:rPr lang="pt-BR" sz="2200" dirty="0" err="1"/>
              <a:t>Rm</a:t>
            </a:r>
            <a:r>
              <a:rPr lang="pt-BR" sz="2200" dirty="0"/>
              <a:t> 12,8).</a:t>
            </a:r>
          </a:p>
        </p:txBody>
      </p:sp>
    </p:spTree>
    <p:extLst>
      <p:ext uri="{BB962C8B-B14F-4D97-AF65-F5344CB8AC3E}">
        <p14:creationId xmlns:p14="http://schemas.microsoft.com/office/powerpoint/2010/main" val="188507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heel(1)">
                                      <p:cBhvr>
                                        <p:cTn id="12" dur="2000"/>
                                        <p:tgtEl>
                                          <p:spTgt spid="8">
                                            <p:txEl>
                                              <p:pRg st="0" end="0"/>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heel(1)">
                                      <p:cBhvr>
                                        <p:cTn id="15" dur="2000"/>
                                        <p:tgtEl>
                                          <p:spTgt spid="8">
                                            <p:txEl>
                                              <p:pRg st="1" end="1"/>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animEffect transition="in" filter="wheel(1)">
                                      <p:cBhvr>
                                        <p:cTn id="18"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 xmlns:a16="http://schemas.microsoft.com/office/drawing/2014/main" id="{E2D5DA9C-86AD-4900-9750-32DEB6CAE77D}"/>
              </a:ext>
            </a:extLst>
          </p:cNvPr>
          <p:cNvSpPr/>
          <p:nvPr/>
        </p:nvSpPr>
        <p:spPr>
          <a:xfrm>
            <a:off x="5010120" y="365760"/>
            <a:ext cx="5852490" cy="143960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pt-BR"/>
          </a:p>
        </p:txBody>
      </p:sp>
      <p:sp>
        <p:nvSpPr>
          <p:cNvPr id="2" name="Título 1">
            <a:extLst>
              <a:ext uri="{FF2B5EF4-FFF2-40B4-BE49-F238E27FC236}">
                <a16:creationId xmlns="" xmlns:a16="http://schemas.microsoft.com/office/drawing/2014/main" id="{C6FFD18F-373A-4277-95A0-E8BAA8C807F8}"/>
              </a:ext>
            </a:extLst>
          </p:cNvPr>
          <p:cNvSpPr>
            <a:spLocks noGrp="1"/>
          </p:cNvSpPr>
          <p:nvPr>
            <p:ph type="title"/>
          </p:nvPr>
        </p:nvSpPr>
        <p:spPr>
          <a:xfrm>
            <a:off x="1540571" y="803586"/>
            <a:ext cx="9603275" cy="1049235"/>
          </a:xfrm>
        </p:spPr>
        <p:txBody>
          <a:bodyPr/>
          <a:lstStyle/>
          <a:p>
            <a:r>
              <a:rPr lang="pt-BR" dirty="0"/>
              <a:t>Parênese</a:t>
            </a:r>
          </a:p>
        </p:txBody>
      </p:sp>
      <p:sp>
        <p:nvSpPr>
          <p:cNvPr id="4" name="Retângulo 3">
            <a:extLst>
              <a:ext uri="{FF2B5EF4-FFF2-40B4-BE49-F238E27FC236}">
                <a16:creationId xmlns="" xmlns:a16="http://schemas.microsoft.com/office/drawing/2014/main" id="{A338026A-A2E5-42BF-B141-09660D9E6DBF}"/>
              </a:ext>
            </a:extLst>
          </p:cNvPr>
          <p:cNvSpPr/>
          <p:nvPr/>
        </p:nvSpPr>
        <p:spPr>
          <a:xfrm>
            <a:off x="880582" y="1938004"/>
            <a:ext cx="10449689" cy="4124206"/>
          </a:xfrm>
          <a:prstGeom prst="rect">
            <a:avLst/>
          </a:prstGeom>
        </p:spPr>
        <p:txBody>
          <a:bodyPr wrap="square">
            <a:spAutoFit/>
          </a:bodyPr>
          <a:lstStyle/>
          <a:p>
            <a:pPr algn="just"/>
            <a:r>
              <a:rPr lang="pt-BR" sz="2600" dirty="0"/>
              <a:t>“Embora Paulo tenha recorrido a formas e conteúdos tradicionais, sobretudo judaicos, o exemplo e os ensinamentos de Jesus constituíram a orientação de fundo da sua parênese. </a:t>
            </a:r>
          </a:p>
          <a:p>
            <a:pPr algn="just"/>
            <a:r>
              <a:rPr lang="pt-BR" sz="2600" dirty="0"/>
              <a:t>Sua preocupação, com efeito, era que os fiéis vivessem a vida nova de Cristo da qual participavam graças à fé e ao batismo: “</a:t>
            </a:r>
            <a:r>
              <a:rPr lang="pt-BR" sz="2600" i="1" dirty="0"/>
              <a:t>Pelo batismo fomos sepultados juntamente com ele na morte, para que, como Cristo foi ressuscitado dos mortos por meio da glória do Pai, assim também nós caminhemos em uma vida nova</a:t>
            </a:r>
            <a:r>
              <a:rPr lang="pt-BR" sz="2600" dirty="0"/>
              <a:t>” (</a:t>
            </a:r>
            <a:r>
              <a:rPr lang="pt-BR" sz="2600" dirty="0" err="1"/>
              <a:t>Rm</a:t>
            </a:r>
            <a:r>
              <a:rPr lang="pt-BR" sz="2600" dirty="0"/>
              <a:t> 6,4; cf. </a:t>
            </a:r>
            <a:r>
              <a:rPr lang="pt-BR" sz="2600" dirty="0" err="1"/>
              <a:t>Rm</a:t>
            </a:r>
            <a:r>
              <a:rPr lang="pt-BR" sz="2600" dirty="0"/>
              <a:t> 6,1-10.11-23)”.</a:t>
            </a:r>
          </a:p>
          <a:p>
            <a:pPr algn="just"/>
            <a:r>
              <a:rPr lang="pt-BR" sz="2800" dirty="0"/>
              <a:t>																				</a:t>
            </a:r>
            <a:r>
              <a:rPr lang="pt-BR" sz="2800" b="1" dirty="0"/>
              <a:t>(15)</a:t>
            </a:r>
          </a:p>
        </p:txBody>
      </p:sp>
      <p:sp>
        <p:nvSpPr>
          <p:cNvPr id="5" name="Seta: para a Direita 4">
            <a:extLst>
              <a:ext uri="{FF2B5EF4-FFF2-40B4-BE49-F238E27FC236}">
                <a16:creationId xmlns="" xmlns:a16="http://schemas.microsoft.com/office/drawing/2014/main" id="{7A3BBCA2-63D7-467F-B34E-39518CDD11B4}"/>
              </a:ext>
            </a:extLst>
          </p:cNvPr>
          <p:cNvSpPr/>
          <p:nvPr/>
        </p:nvSpPr>
        <p:spPr>
          <a:xfrm>
            <a:off x="3648098" y="80358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 xmlns:a16="http://schemas.microsoft.com/office/drawing/2014/main" id="{40B8AE04-D81F-41E8-846B-1C19B2C8EC67}"/>
              </a:ext>
            </a:extLst>
          </p:cNvPr>
          <p:cNvSpPr txBox="1"/>
          <p:nvPr/>
        </p:nvSpPr>
        <p:spPr>
          <a:xfrm>
            <a:off x="5221300" y="413218"/>
            <a:ext cx="5430129" cy="1477328"/>
          </a:xfrm>
          <a:prstGeom prst="rect">
            <a:avLst/>
          </a:prstGeom>
          <a:noFill/>
        </p:spPr>
        <p:txBody>
          <a:bodyPr wrap="square" rtlCol="0">
            <a:spAutoFit/>
          </a:bodyPr>
          <a:lstStyle/>
          <a:p>
            <a:pPr algn="just"/>
            <a:r>
              <a:rPr lang="pt-BR" dirty="0"/>
              <a:t>termo técnico com que normalmente se designa a exortação moral sobre diversos aspectos da vida: amizade, sexo, dinheiro, pais, alimentação e outros, dando conselhos claros e práticos.</a:t>
            </a:r>
          </a:p>
        </p:txBody>
      </p:sp>
    </p:spTree>
    <p:extLst>
      <p:ext uri="{BB962C8B-B14F-4D97-AF65-F5344CB8AC3E}">
        <p14:creationId xmlns:p14="http://schemas.microsoft.com/office/powerpoint/2010/main" val="313491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04F81FD-E7FF-4BB2-8A07-D296174A2807}"/>
              </a:ext>
            </a:extLst>
          </p:cNvPr>
          <p:cNvSpPr>
            <a:spLocks noGrp="1"/>
          </p:cNvSpPr>
          <p:nvPr>
            <p:ph type="title"/>
          </p:nvPr>
        </p:nvSpPr>
        <p:spPr>
          <a:xfrm>
            <a:off x="1409376" y="1296889"/>
            <a:ext cx="9603275" cy="1049235"/>
          </a:xfrm>
        </p:spPr>
        <p:txBody>
          <a:bodyPr/>
          <a:lstStyle/>
          <a:p>
            <a:r>
              <a:rPr lang="pt-BR" b="1" dirty="0"/>
              <a:t>1.1 – Servidores e ministros da palavra</a:t>
            </a:r>
          </a:p>
        </p:txBody>
      </p:sp>
      <p:sp>
        <p:nvSpPr>
          <p:cNvPr id="3" name="CaixaDeTexto 2">
            <a:extLst>
              <a:ext uri="{FF2B5EF4-FFF2-40B4-BE49-F238E27FC236}">
                <a16:creationId xmlns="" xmlns:a16="http://schemas.microsoft.com/office/drawing/2014/main" id="{B89B3CFA-EC31-45D4-BEC8-E8FC6992B646}"/>
              </a:ext>
            </a:extLst>
          </p:cNvPr>
          <p:cNvSpPr txBox="1"/>
          <p:nvPr/>
        </p:nvSpPr>
        <p:spPr>
          <a:xfrm>
            <a:off x="1390349" y="2151727"/>
            <a:ext cx="9603275" cy="2400657"/>
          </a:xfrm>
          <a:prstGeom prst="rect">
            <a:avLst/>
          </a:prstGeom>
          <a:noFill/>
        </p:spPr>
        <p:txBody>
          <a:bodyPr wrap="square" rtlCol="0">
            <a:spAutoFit/>
          </a:bodyPr>
          <a:lstStyle/>
          <a:p>
            <a:pPr algn="just"/>
            <a:r>
              <a:rPr lang="pt-BR" sz="3000" dirty="0"/>
              <a:t>Nas Igrejas que surgem do anúncio do Evangelho acolhido na fé, homens e mulheres assumem serviços e ministérios. A maioria dos servidores ou ministros que nelas atua, conforme os escritos do Novo Testamento, situa-se no campo da Palavra. </a:t>
            </a:r>
            <a:r>
              <a:rPr lang="pt-BR" sz="3000" b="1" dirty="0"/>
              <a:t>(16-17)</a:t>
            </a:r>
          </a:p>
        </p:txBody>
      </p:sp>
      <p:sp>
        <p:nvSpPr>
          <p:cNvPr id="4" name="Retângulo 3">
            <a:extLst>
              <a:ext uri="{FF2B5EF4-FFF2-40B4-BE49-F238E27FC236}">
                <a16:creationId xmlns="" xmlns:a16="http://schemas.microsoft.com/office/drawing/2014/main" id="{69EBEC63-C348-425C-A172-5846FE5075FC}"/>
              </a:ext>
            </a:extLst>
          </p:cNvPr>
          <p:cNvSpPr/>
          <p:nvPr/>
        </p:nvSpPr>
        <p:spPr>
          <a:xfrm>
            <a:off x="1603717" y="4811151"/>
            <a:ext cx="2518117" cy="102694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t>Apóstolos</a:t>
            </a:r>
          </a:p>
        </p:txBody>
      </p:sp>
      <p:sp>
        <p:nvSpPr>
          <p:cNvPr id="7" name="Retângulo 6">
            <a:extLst>
              <a:ext uri="{FF2B5EF4-FFF2-40B4-BE49-F238E27FC236}">
                <a16:creationId xmlns="" xmlns:a16="http://schemas.microsoft.com/office/drawing/2014/main" id="{27048201-AF23-45C5-9C68-17B9A7334AB8}"/>
              </a:ext>
            </a:extLst>
          </p:cNvPr>
          <p:cNvSpPr/>
          <p:nvPr/>
        </p:nvSpPr>
        <p:spPr>
          <a:xfrm>
            <a:off x="5247250" y="4811151"/>
            <a:ext cx="2363372" cy="102694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t>Profetas</a:t>
            </a:r>
          </a:p>
        </p:txBody>
      </p:sp>
      <p:sp>
        <p:nvSpPr>
          <p:cNvPr id="8" name="Retângulo 7">
            <a:extLst>
              <a:ext uri="{FF2B5EF4-FFF2-40B4-BE49-F238E27FC236}">
                <a16:creationId xmlns="" xmlns:a16="http://schemas.microsoft.com/office/drawing/2014/main" id="{5D5191DA-598E-4117-8EC3-16559613078E}"/>
              </a:ext>
            </a:extLst>
          </p:cNvPr>
          <p:cNvSpPr/>
          <p:nvPr/>
        </p:nvSpPr>
        <p:spPr>
          <a:xfrm>
            <a:off x="8637563" y="4811151"/>
            <a:ext cx="2356061" cy="102694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t>Doutores</a:t>
            </a:r>
          </a:p>
        </p:txBody>
      </p:sp>
    </p:spTree>
    <p:extLst>
      <p:ext uri="{BB962C8B-B14F-4D97-AF65-F5344CB8AC3E}">
        <p14:creationId xmlns:p14="http://schemas.microsoft.com/office/powerpoint/2010/main" val="4528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2B2A12F-7F58-4768-91D5-F8E8D83E658F}"/>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0409F88C-453B-4A6C-B17A-C9B331B7D46E}"/>
              </a:ext>
            </a:extLst>
          </p:cNvPr>
          <p:cNvPicPr>
            <a:picLocks noChangeAspect="1"/>
          </p:cNvPicPr>
          <p:nvPr/>
        </p:nvPicPr>
        <p:blipFill>
          <a:blip r:embed="rId2"/>
          <a:stretch>
            <a:fillRect/>
          </a:stretch>
        </p:blipFill>
        <p:spPr>
          <a:xfrm>
            <a:off x="1" y="0"/>
            <a:ext cx="12192000" cy="6858000"/>
          </a:xfrm>
          <a:prstGeom prst="rect">
            <a:avLst/>
          </a:prstGeom>
        </p:spPr>
      </p:pic>
      <p:sp>
        <p:nvSpPr>
          <p:cNvPr id="4" name="Balão de Fala: Oval 3">
            <a:extLst>
              <a:ext uri="{FF2B5EF4-FFF2-40B4-BE49-F238E27FC236}">
                <a16:creationId xmlns="" xmlns:a16="http://schemas.microsoft.com/office/drawing/2014/main" id="{D93D0345-F00C-45B0-81C9-F7DAD5323F07}"/>
              </a:ext>
            </a:extLst>
          </p:cNvPr>
          <p:cNvSpPr/>
          <p:nvPr/>
        </p:nvSpPr>
        <p:spPr>
          <a:xfrm>
            <a:off x="6756006" y="75414"/>
            <a:ext cx="5300006" cy="3657600"/>
          </a:xfrm>
          <a:prstGeom prst="wedgeEllipseCallout">
            <a:avLst>
              <a:gd name="adj1" fmla="val -77065"/>
              <a:gd name="adj2" fmla="val 6178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solidFill>
                  <a:schemeClr val="tx1"/>
                </a:solidFill>
              </a:rPr>
              <a:t>“Assim,</a:t>
            </a:r>
          </a:p>
          <a:p>
            <a:pPr algn="ctr"/>
            <a:r>
              <a:rPr lang="pt-BR" sz="2400" dirty="0">
                <a:solidFill>
                  <a:schemeClr val="tx1"/>
                </a:solidFill>
              </a:rPr>
              <a:t>na Igreja, Deus estabeleceu em primeiro lugar, alguns como apóstolos; em segundo, alguns como profetas; e em terceiro, os</a:t>
            </a:r>
          </a:p>
          <a:p>
            <a:pPr algn="ctr"/>
            <a:r>
              <a:rPr lang="pt-BR" sz="2400" dirty="0">
                <a:solidFill>
                  <a:schemeClr val="tx1"/>
                </a:solidFill>
              </a:rPr>
              <a:t>que ensinam”.</a:t>
            </a:r>
          </a:p>
        </p:txBody>
      </p:sp>
      <p:sp>
        <p:nvSpPr>
          <p:cNvPr id="5" name="CaixaDeTexto 4">
            <a:extLst>
              <a:ext uri="{FF2B5EF4-FFF2-40B4-BE49-F238E27FC236}">
                <a16:creationId xmlns="" xmlns:a16="http://schemas.microsoft.com/office/drawing/2014/main" id="{A9E440D3-25ED-4D2F-BB5F-840B6E8B4D3B}"/>
              </a:ext>
            </a:extLst>
          </p:cNvPr>
          <p:cNvSpPr txBox="1"/>
          <p:nvPr/>
        </p:nvSpPr>
        <p:spPr>
          <a:xfrm>
            <a:off x="9615340" y="4940950"/>
            <a:ext cx="2440672" cy="523220"/>
          </a:xfrm>
          <a:prstGeom prst="rect">
            <a:avLst/>
          </a:prstGeom>
          <a:noFill/>
        </p:spPr>
        <p:txBody>
          <a:bodyPr wrap="square" rtlCol="0">
            <a:spAutoFit/>
          </a:bodyPr>
          <a:lstStyle/>
          <a:p>
            <a:r>
              <a:rPr lang="pt-BR" sz="2800" b="1" dirty="0"/>
              <a:t>(1Cor 12,28)</a:t>
            </a:r>
          </a:p>
        </p:txBody>
      </p:sp>
    </p:spTree>
    <p:extLst>
      <p:ext uri="{BB962C8B-B14F-4D97-AF65-F5344CB8AC3E}">
        <p14:creationId xmlns:p14="http://schemas.microsoft.com/office/powerpoint/2010/main" val="356546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61E1153-0722-4DEF-8AB4-13F4C36BED3A}"/>
              </a:ext>
            </a:extLst>
          </p:cNvPr>
          <p:cNvSpPr>
            <a:spLocks noGrp="1"/>
          </p:cNvSpPr>
          <p:nvPr>
            <p:ph type="title"/>
          </p:nvPr>
        </p:nvSpPr>
        <p:spPr>
          <a:xfrm>
            <a:off x="1409375" y="1198414"/>
            <a:ext cx="9603275" cy="1049235"/>
          </a:xfrm>
        </p:spPr>
        <p:txBody>
          <a:bodyPr>
            <a:normAutofit/>
          </a:bodyPr>
          <a:lstStyle/>
          <a:p>
            <a:pPr algn="ctr"/>
            <a:r>
              <a:rPr lang="pt-BR" sz="4400" b="1" dirty="0"/>
              <a:t>Apóstolo   </a:t>
            </a:r>
            <a:r>
              <a:rPr lang="pt-BR" sz="2800" b="1" dirty="0"/>
              <a:t>(18)</a:t>
            </a:r>
          </a:p>
        </p:txBody>
      </p:sp>
      <p:pic>
        <p:nvPicPr>
          <p:cNvPr id="3" name="Imagem 2">
            <a:extLst>
              <a:ext uri="{FF2B5EF4-FFF2-40B4-BE49-F238E27FC236}">
                <a16:creationId xmlns="" xmlns:a16="http://schemas.microsoft.com/office/drawing/2014/main" id="{13729903-DB9B-456E-BAAE-FDD4261D6164}"/>
              </a:ext>
            </a:extLst>
          </p:cNvPr>
          <p:cNvPicPr>
            <a:picLocks noChangeAspect="1"/>
          </p:cNvPicPr>
          <p:nvPr/>
        </p:nvPicPr>
        <p:blipFill>
          <a:blip r:embed="rId2"/>
          <a:stretch>
            <a:fillRect/>
          </a:stretch>
        </p:blipFill>
        <p:spPr>
          <a:xfrm>
            <a:off x="1409374" y="2247648"/>
            <a:ext cx="4259905" cy="4610351"/>
          </a:xfrm>
          <a:prstGeom prst="rect">
            <a:avLst/>
          </a:prstGeom>
        </p:spPr>
      </p:pic>
      <p:pic>
        <p:nvPicPr>
          <p:cNvPr id="4" name="Imagem 3">
            <a:extLst>
              <a:ext uri="{FF2B5EF4-FFF2-40B4-BE49-F238E27FC236}">
                <a16:creationId xmlns="" xmlns:a16="http://schemas.microsoft.com/office/drawing/2014/main" id="{AF119CD4-7F7F-4300-AA42-9BB7973BC413}"/>
              </a:ext>
            </a:extLst>
          </p:cNvPr>
          <p:cNvPicPr>
            <a:picLocks noChangeAspect="1"/>
          </p:cNvPicPr>
          <p:nvPr/>
        </p:nvPicPr>
        <p:blipFill>
          <a:blip r:embed="rId3"/>
          <a:stretch>
            <a:fillRect/>
          </a:stretch>
        </p:blipFill>
        <p:spPr>
          <a:xfrm>
            <a:off x="6211012" y="3005011"/>
            <a:ext cx="5553075" cy="3095625"/>
          </a:xfrm>
          <a:prstGeom prst="rect">
            <a:avLst/>
          </a:prstGeom>
        </p:spPr>
      </p:pic>
      <p:sp>
        <p:nvSpPr>
          <p:cNvPr id="5" name="CaixaDeTexto 4">
            <a:extLst>
              <a:ext uri="{FF2B5EF4-FFF2-40B4-BE49-F238E27FC236}">
                <a16:creationId xmlns="" xmlns:a16="http://schemas.microsoft.com/office/drawing/2014/main" id="{D34CA10D-842D-4507-87ED-E709D982C37A}"/>
              </a:ext>
            </a:extLst>
          </p:cNvPr>
          <p:cNvSpPr txBox="1"/>
          <p:nvPr/>
        </p:nvSpPr>
        <p:spPr>
          <a:xfrm>
            <a:off x="2468751" y="1749167"/>
            <a:ext cx="2314263" cy="584775"/>
          </a:xfrm>
          <a:prstGeom prst="rect">
            <a:avLst/>
          </a:prstGeom>
          <a:noFill/>
        </p:spPr>
        <p:txBody>
          <a:bodyPr wrap="square" rtlCol="0">
            <a:spAutoFit/>
          </a:bodyPr>
          <a:lstStyle/>
          <a:p>
            <a:r>
              <a:rPr lang="pt-BR" sz="3200" b="1" dirty="0"/>
              <a:t>OS DOZE</a:t>
            </a:r>
          </a:p>
        </p:txBody>
      </p:sp>
      <p:sp>
        <p:nvSpPr>
          <p:cNvPr id="6" name="CaixaDeTexto 5">
            <a:extLst>
              <a:ext uri="{FF2B5EF4-FFF2-40B4-BE49-F238E27FC236}">
                <a16:creationId xmlns="" xmlns:a16="http://schemas.microsoft.com/office/drawing/2014/main" id="{AB56ED8A-259C-4B1D-95D7-C19D08CC6769}"/>
              </a:ext>
            </a:extLst>
          </p:cNvPr>
          <p:cNvSpPr txBox="1"/>
          <p:nvPr/>
        </p:nvSpPr>
        <p:spPr>
          <a:xfrm>
            <a:off x="6211012" y="2035515"/>
            <a:ext cx="5343371" cy="830997"/>
          </a:xfrm>
          <a:prstGeom prst="rect">
            <a:avLst/>
          </a:prstGeom>
          <a:noFill/>
        </p:spPr>
        <p:txBody>
          <a:bodyPr wrap="square" rtlCol="0">
            <a:spAutoFit/>
          </a:bodyPr>
          <a:lstStyle/>
          <a:p>
            <a:pPr algn="ctr"/>
            <a:r>
              <a:rPr lang="pt-BR" sz="2400" b="1" dirty="0"/>
              <a:t>MISSIONÁRIOS ENVIADOS PARA O ANÚNCIO DO EVANGELHO</a:t>
            </a:r>
          </a:p>
        </p:txBody>
      </p:sp>
    </p:spTree>
    <p:extLst>
      <p:ext uri="{BB962C8B-B14F-4D97-AF65-F5344CB8AC3E}">
        <p14:creationId xmlns:p14="http://schemas.microsoft.com/office/powerpoint/2010/main" val="322504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uxograma: Processo 5">
            <a:extLst>
              <a:ext uri="{FF2B5EF4-FFF2-40B4-BE49-F238E27FC236}">
                <a16:creationId xmlns="" xmlns:a16="http://schemas.microsoft.com/office/drawing/2014/main" id="{16186E95-855F-47D4-98A1-B8550BFAC49A}"/>
              </a:ext>
            </a:extLst>
          </p:cNvPr>
          <p:cNvSpPr/>
          <p:nvPr/>
        </p:nvSpPr>
        <p:spPr>
          <a:xfrm>
            <a:off x="1603717" y="4107766"/>
            <a:ext cx="9394866" cy="2419643"/>
          </a:xfrm>
          <a:prstGeom prst="flowChart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 xmlns:a16="http://schemas.microsoft.com/office/drawing/2014/main" id="{CD6CB008-6959-426F-AC26-428385A463A6}"/>
              </a:ext>
            </a:extLst>
          </p:cNvPr>
          <p:cNvSpPr>
            <a:spLocks noGrp="1"/>
          </p:cNvSpPr>
          <p:nvPr>
            <p:ph type="title"/>
          </p:nvPr>
        </p:nvSpPr>
        <p:spPr>
          <a:xfrm>
            <a:off x="1395308" y="1226550"/>
            <a:ext cx="9603275" cy="1049235"/>
          </a:xfrm>
        </p:spPr>
        <p:txBody>
          <a:bodyPr>
            <a:normAutofit/>
          </a:bodyPr>
          <a:lstStyle/>
          <a:p>
            <a:pPr algn="ctr"/>
            <a:r>
              <a:rPr lang="pt-BR" sz="4400" b="1" dirty="0"/>
              <a:t>PROFETAS </a:t>
            </a:r>
            <a:r>
              <a:rPr lang="pt-BR" sz="2800" b="1" dirty="0"/>
              <a:t>(19)</a:t>
            </a:r>
          </a:p>
        </p:txBody>
      </p:sp>
      <p:sp>
        <p:nvSpPr>
          <p:cNvPr id="3" name="Retângulo 2">
            <a:extLst>
              <a:ext uri="{FF2B5EF4-FFF2-40B4-BE49-F238E27FC236}">
                <a16:creationId xmlns="" xmlns:a16="http://schemas.microsoft.com/office/drawing/2014/main" id="{3137F0D3-F16D-4380-9128-DF02EB1A4126}"/>
              </a:ext>
            </a:extLst>
          </p:cNvPr>
          <p:cNvSpPr/>
          <p:nvPr/>
        </p:nvSpPr>
        <p:spPr>
          <a:xfrm>
            <a:off x="1603717" y="1867877"/>
            <a:ext cx="9394866" cy="2523768"/>
          </a:xfrm>
          <a:prstGeom prst="rect">
            <a:avLst/>
          </a:prstGeom>
        </p:spPr>
        <p:txBody>
          <a:bodyPr wrap="square">
            <a:spAutoFit/>
          </a:bodyPr>
          <a:lstStyle/>
          <a:p>
            <a:r>
              <a:rPr lang="pt-BR" sz="2600" dirty="0"/>
              <a:t>“</a:t>
            </a:r>
            <a:r>
              <a:rPr lang="pt-BR" sz="2600" i="1" dirty="0"/>
              <a:t>Não apagueis o Espírito, não desprezeis as profecias, mas examinai tudo e guardai o que for bom</a:t>
            </a:r>
            <a:r>
              <a:rPr lang="pt-BR" sz="2600" dirty="0"/>
              <a:t>” (1Ts 5,19-21).</a:t>
            </a:r>
          </a:p>
          <a:p>
            <a:endParaRPr lang="pt-BR" sz="2600" dirty="0"/>
          </a:p>
          <a:p>
            <a:r>
              <a:rPr lang="pt-BR" sz="2600" dirty="0"/>
              <a:t>“</a:t>
            </a:r>
            <a:r>
              <a:rPr lang="pt-BR" sz="2600" i="1" dirty="0"/>
              <a:t>Buscai o amor e aspirai aos dons do Espírito, principalmente ao dom de profetizar</a:t>
            </a:r>
            <a:r>
              <a:rPr lang="pt-BR" sz="2600" dirty="0"/>
              <a:t>” (1Cor 14,1).</a:t>
            </a:r>
          </a:p>
          <a:p>
            <a:endParaRPr lang="pt-BR" sz="2800" dirty="0"/>
          </a:p>
        </p:txBody>
      </p:sp>
      <p:sp>
        <p:nvSpPr>
          <p:cNvPr id="5" name="CaixaDeTexto 4">
            <a:extLst>
              <a:ext uri="{FF2B5EF4-FFF2-40B4-BE49-F238E27FC236}">
                <a16:creationId xmlns="" xmlns:a16="http://schemas.microsoft.com/office/drawing/2014/main" id="{C0DD47AD-54CC-4E47-B9BA-C34EB468FD00}"/>
              </a:ext>
            </a:extLst>
          </p:cNvPr>
          <p:cNvSpPr txBox="1"/>
          <p:nvPr/>
        </p:nvSpPr>
        <p:spPr>
          <a:xfrm>
            <a:off x="1603717" y="4234375"/>
            <a:ext cx="9394866" cy="2246769"/>
          </a:xfrm>
          <a:prstGeom prst="rect">
            <a:avLst/>
          </a:prstGeom>
          <a:noFill/>
        </p:spPr>
        <p:txBody>
          <a:bodyPr wrap="square" rtlCol="0">
            <a:spAutoFit/>
          </a:bodyPr>
          <a:lstStyle/>
          <a:p>
            <a:pPr algn="ctr"/>
            <a:r>
              <a:rPr lang="pt-BR" sz="2800" dirty="0"/>
              <a:t>- Paulo fixa regras para o exercício da profecia durante a assembleia (1Cor 14,29-32).</a:t>
            </a:r>
          </a:p>
          <a:p>
            <a:pPr algn="ctr"/>
            <a:r>
              <a:rPr lang="pt-BR" sz="2800" dirty="0"/>
              <a:t>- Exercem o ministério da Palavra nas assembleias litúrgicas com modalidades semelhantes às dos apóstolos e presidentes das comunidades locais.</a:t>
            </a:r>
          </a:p>
        </p:txBody>
      </p:sp>
    </p:spTree>
    <p:extLst>
      <p:ext uri="{BB962C8B-B14F-4D97-AF65-F5344CB8AC3E}">
        <p14:creationId xmlns:p14="http://schemas.microsoft.com/office/powerpoint/2010/main" val="5846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DB8104B-95AB-479F-B921-8F626C2DFE3F}"/>
              </a:ext>
            </a:extLst>
          </p:cNvPr>
          <p:cNvSpPr>
            <a:spLocks noGrp="1"/>
          </p:cNvSpPr>
          <p:nvPr>
            <p:ph type="title"/>
          </p:nvPr>
        </p:nvSpPr>
        <p:spPr>
          <a:xfrm>
            <a:off x="1409376" y="1187577"/>
            <a:ext cx="9603275" cy="1049235"/>
          </a:xfrm>
        </p:spPr>
        <p:txBody>
          <a:bodyPr>
            <a:normAutofit/>
          </a:bodyPr>
          <a:lstStyle/>
          <a:p>
            <a:pPr algn="ctr"/>
            <a:r>
              <a:rPr lang="pt-BR" sz="4400" b="1" dirty="0"/>
              <a:t>DOUTORES    </a:t>
            </a:r>
            <a:r>
              <a:rPr lang="pt-BR" sz="2800" b="1" dirty="0"/>
              <a:t>(20)</a:t>
            </a:r>
          </a:p>
        </p:txBody>
      </p:sp>
      <p:sp>
        <p:nvSpPr>
          <p:cNvPr id="3" name="Retângulo 2">
            <a:extLst>
              <a:ext uri="{FF2B5EF4-FFF2-40B4-BE49-F238E27FC236}">
                <a16:creationId xmlns="" xmlns:a16="http://schemas.microsoft.com/office/drawing/2014/main" id="{5659814F-E24A-49A7-8872-8F165E778AD5}"/>
              </a:ext>
            </a:extLst>
          </p:cNvPr>
          <p:cNvSpPr/>
          <p:nvPr/>
        </p:nvSpPr>
        <p:spPr>
          <a:xfrm>
            <a:off x="1179349" y="2130993"/>
            <a:ext cx="9603275" cy="3539430"/>
          </a:xfrm>
          <a:prstGeom prst="rect">
            <a:avLst/>
          </a:prstGeom>
        </p:spPr>
        <p:txBody>
          <a:bodyPr wrap="square">
            <a:spAutoFit/>
          </a:bodyPr>
          <a:lstStyle/>
          <a:p>
            <a:pPr algn="just"/>
            <a:r>
              <a:rPr lang="pt-BR" sz="2800" dirty="0"/>
              <a:t>Os doutores garantem um ensinamento mais sistemático da Palavra, baseado nas Escrituras, ao estilo dos mestres, doutores e rabinos judeus da época. Parece que a maior parte dos “doutores” conhecidos pelo Novo Testamento eram rabinos convertidos, destacando-se entre eles </a:t>
            </a:r>
            <a:r>
              <a:rPr lang="pt-BR" sz="2800" dirty="0">
                <a:solidFill>
                  <a:srgbClr val="FF0000"/>
                </a:solidFill>
              </a:rPr>
              <a:t>Paulo</a:t>
            </a:r>
            <a:r>
              <a:rPr lang="pt-BR" sz="2800" dirty="0"/>
              <a:t>, que havia estudado a Lei na escola de </a:t>
            </a:r>
            <a:r>
              <a:rPr lang="pt-BR" sz="2800" dirty="0" err="1"/>
              <a:t>Gamaliel</a:t>
            </a:r>
            <a:r>
              <a:rPr lang="pt-BR" sz="2800" dirty="0"/>
              <a:t> e </a:t>
            </a:r>
            <a:r>
              <a:rPr lang="pt-BR" sz="2800" dirty="0">
                <a:solidFill>
                  <a:srgbClr val="FF0000"/>
                </a:solidFill>
              </a:rPr>
              <a:t>Apolo</a:t>
            </a:r>
            <a:r>
              <a:rPr lang="pt-BR" sz="2800" dirty="0"/>
              <a:t>, “homem eloquente, versado nas Escrituras”, formado segundo a tradição exegética de Alexandria (At 22,3; At 18,24).</a:t>
            </a:r>
          </a:p>
        </p:txBody>
      </p:sp>
    </p:spTree>
    <p:extLst>
      <p:ext uri="{BB962C8B-B14F-4D97-AF65-F5344CB8AC3E}">
        <p14:creationId xmlns:p14="http://schemas.microsoft.com/office/powerpoint/2010/main" val="3012726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2514780-0BF4-4549-A378-158E8DAB89C1}"/>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CAA9DD4C-FE3F-4AF1-A0A2-BDEB6C3522EC}"/>
              </a:ext>
            </a:extLst>
          </p:cNvPr>
          <p:cNvPicPr>
            <a:picLocks noChangeAspect="1"/>
          </p:cNvPicPr>
          <p:nvPr/>
        </p:nvPicPr>
        <p:blipFill>
          <a:blip r:embed="rId2"/>
          <a:stretch>
            <a:fillRect/>
          </a:stretch>
        </p:blipFill>
        <p:spPr>
          <a:xfrm>
            <a:off x="0" y="0"/>
            <a:ext cx="12192000" cy="6858000"/>
          </a:xfrm>
          <a:prstGeom prst="rect">
            <a:avLst/>
          </a:prstGeom>
        </p:spPr>
      </p:pic>
      <p:sp>
        <p:nvSpPr>
          <p:cNvPr id="4" name="Elipse 3">
            <a:extLst>
              <a:ext uri="{FF2B5EF4-FFF2-40B4-BE49-F238E27FC236}">
                <a16:creationId xmlns="" xmlns:a16="http://schemas.microsoft.com/office/drawing/2014/main" id="{BA98CEB0-FA8B-4DAD-9BF9-70F169625987}"/>
              </a:ext>
            </a:extLst>
          </p:cNvPr>
          <p:cNvSpPr/>
          <p:nvPr/>
        </p:nvSpPr>
        <p:spPr>
          <a:xfrm>
            <a:off x="815926" y="590843"/>
            <a:ext cx="4276579" cy="1049235"/>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LINGUAGEM DE SABEDORIA</a:t>
            </a:r>
          </a:p>
        </p:txBody>
      </p:sp>
      <p:sp>
        <p:nvSpPr>
          <p:cNvPr id="5" name="Elipse 4">
            <a:extLst>
              <a:ext uri="{FF2B5EF4-FFF2-40B4-BE49-F238E27FC236}">
                <a16:creationId xmlns="" xmlns:a16="http://schemas.microsoft.com/office/drawing/2014/main" id="{D1021627-0587-4578-84C7-3C9BB271D5B5}"/>
              </a:ext>
            </a:extLst>
          </p:cNvPr>
          <p:cNvSpPr/>
          <p:nvPr/>
        </p:nvSpPr>
        <p:spPr>
          <a:xfrm>
            <a:off x="2520588" y="2170873"/>
            <a:ext cx="3732628" cy="872197"/>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LINGUAGEM DE CIÊNCIA</a:t>
            </a:r>
          </a:p>
        </p:txBody>
      </p:sp>
      <p:sp>
        <p:nvSpPr>
          <p:cNvPr id="6" name="Elipse 5">
            <a:extLst>
              <a:ext uri="{FF2B5EF4-FFF2-40B4-BE49-F238E27FC236}">
                <a16:creationId xmlns="" xmlns:a16="http://schemas.microsoft.com/office/drawing/2014/main" id="{C13A7256-E641-4C7C-A8E1-0444FAB4F09E}"/>
              </a:ext>
            </a:extLst>
          </p:cNvPr>
          <p:cNvSpPr/>
          <p:nvPr/>
        </p:nvSpPr>
        <p:spPr>
          <a:xfrm>
            <a:off x="815926" y="3207434"/>
            <a:ext cx="3235569" cy="1049235"/>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CARISMA DE FÉ</a:t>
            </a:r>
          </a:p>
        </p:txBody>
      </p:sp>
      <p:sp>
        <p:nvSpPr>
          <p:cNvPr id="7" name="Elipse 6">
            <a:extLst>
              <a:ext uri="{FF2B5EF4-FFF2-40B4-BE49-F238E27FC236}">
                <a16:creationId xmlns="" xmlns:a16="http://schemas.microsoft.com/office/drawing/2014/main" id="{420A6D94-B8BC-4EEE-8000-4CAA8CFE7696}"/>
              </a:ext>
            </a:extLst>
          </p:cNvPr>
          <p:cNvSpPr/>
          <p:nvPr/>
        </p:nvSpPr>
        <p:spPr>
          <a:xfrm>
            <a:off x="3530991" y="4479368"/>
            <a:ext cx="2757267" cy="872197"/>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GLOSSOLALIA</a:t>
            </a:r>
          </a:p>
        </p:txBody>
      </p:sp>
      <p:sp>
        <p:nvSpPr>
          <p:cNvPr id="8" name="Elipse 7">
            <a:extLst>
              <a:ext uri="{FF2B5EF4-FFF2-40B4-BE49-F238E27FC236}">
                <a16:creationId xmlns="" xmlns:a16="http://schemas.microsoft.com/office/drawing/2014/main" id="{992F2789-0205-415E-B228-3E52C68F994D}"/>
              </a:ext>
            </a:extLst>
          </p:cNvPr>
          <p:cNvSpPr/>
          <p:nvPr/>
        </p:nvSpPr>
        <p:spPr>
          <a:xfrm>
            <a:off x="478302" y="5134708"/>
            <a:ext cx="3235569" cy="1132449"/>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solidFill>
                  <a:schemeClr val="tx1"/>
                </a:solidFill>
              </a:rPr>
              <a:t>CAPACIDADE DE DISCERNIR OS ESPÍRITOS</a:t>
            </a:r>
          </a:p>
        </p:txBody>
      </p:sp>
    </p:spTree>
    <p:extLst>
      <p:ext uri="{BB962C8B-B14F-4D97-AF65-F5344CB8AC3E}">
        <p14:creationId xmlns:p14="http://schemas.microsoft.com/office/powerpoint/2010/main" val="2831095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B08FF1A-E2A1-44C5-83AE-7201D9EE9934}"/>
              </a:ext>
            </a:extLst>
          </p:cNvPr>
          <p:cNvSpPr>
            <a:spLocks noGrp="1"/>
          </p:cNvSpPr>
          <p:nvPr>
            <p:ph type="title"/>
          </p:nvPr>
        </p:nvSpPr>
        <p:spPr/>
        <p:txBody>
          <a:bodyPr/>
          <a:lstStyle/>
          <a:p>
            <a:pPr algn="ctr"/>
            <a:r>
              <a:rPr lang="pt-BR" dirty="0"/>
              <a:t>1.2 - OUTROS CARISMAS RELACINADOS AO SERVIÇO DA PALAVRA</a:t>
            </a:r>
          </a:p>
        </p:txBody>
      </p:sp>
      <p:sp>
        <p:nvSpPr>
          <p:cNvPr id="3" name="CaixaDeTexto 2">
            <a:extLst>
              <a:ext uri="{FF2B5EF4-FFF2-40B4-BE49-F238E27FC236}">
                <a16:creationId xmlns="" xmlns:a16="http://schemas.microsoft.com/office/drawing/2014/main" id="{CCE20336-439E-49AD-89CA-C82CE7993D9F}"/>
              </a:ext>
            </a:extLst>
          </p:cNvPr>
          <p:cNvSpPr txBox="1"/>
          <p:nvPr/>
        </p:nvSpPr>
        <p:spPr>
          <a:xfrm>
            <a:off x="806548" y="2076894"/>
            <a:ext cx="10578904" cy="3970318"/>
          </a:xfrm>
          <a:prstGeom prst="rect">
            <a:avLst/>
          </a:prstGeom>
          <a:noFill/>
        </p:spPr>
        <p:txBody>
          <a:bodyPr wrap="square" rtlCol="0">
            <a:spAutoFit/>
          </a:bodyPr>
          <a:lstStyle/>
          <a:p>
            <a:pPr algn="just"/>
            <a:r>
              <a:rPr lang="pt-BR" sz="2100" dirty="0"/>
              <a:t>- a </a:t>
            </a:r>
            <a:r>
              <a:rPr lang="pt-BR" sz="2100" dirty="0">
                <a:solidFill>
                  <a:srgbClr val="FF0000"/>
                </a:solidFill>
              </a:rPr>
              <a:t>linguagem de sabedoria</a:t>
            </a:r>
            <a:r>
              <a:rPr lang="pt-BR" sz="2100" dirty="0"/>
              <a:t>, ou seja, o dom de expor as mais altas verdades cristãs, que têm relação com a vida íntima de Deus e com a vida de Deus em nós (1Cor 2,6-16); </a:t>
            </a:r>
          </a:p>
          <a:p>
            <a:pPr algn="just"/>
            <a:r>
              <a:rPr lang="pt-BR" sz="2100" dirty="0"/>
              <a:t>- a </a:t>
            </a:r>
            <a:r>
              <a:rPr lang="pt-BR" sz="2100" dirty="0">
                <a:solidFill>
                  <a:srgbClr val="FF0000"/>
                </a:solidFill>
              </a:rPr>
              <a:t>linguagem de ciência ou conhecimento</a:t>
            </a:r>
            <a:r>
              <a:rPr lang="pt-BR" sz="2100" dirty="0"/>
              <a:t>, isto é, o dom de expor de forma consistente as verdades elementares do cristianismo; </a:t>
            </a:r>
          </a:p>
          <a:p>
            <a:pPr algn="just"/>
            <a:r>
              <a:rPr lang="pt-BR" sz="2100" dirty="0"/>
              <a:t>- o </a:t>
            </a:r>
            <a:r>
              <a:rPr lang="pt-BR" sz="2100" dirty="0">
                <a:solidFill>
                  <a:srgbClr val="FF0000"/>
                </a:solidFill>
              </a:rPr>
              <a:t>carisma da fé</a:t>
            </a:r>
            <a:r>
              <a:rPr lang="pt-BR" sz="2100" dirty="0"/>
              <a:t>, aquela fé extraordinária, capaz de transportar montanhas (13,2); </a:t>
            </a:r>
          </a:p>
          <a:p>
            <a:pPr algn="just"/>
            <a:r>
              <a:rPr lang="pt-BR" sz="2100" dirty="0"/>
              <a:t>- a </a:t>
            </a:r>
            <a:r>
              <a:rPr lang="pt-BR" sz="2100" dirty="0">
                <a:solidFill>
                  <a:srgbClr val="FF0000"/>
                </a:solidFill>
              </a:rPr>
              <a:t>capacidade de discernir os espíritos</a:t>
            </a:r>
            <a:r>
              <a:rPr lang="pt-BR" sz="2100" dirty="0"/>
              <a:t>, que consiste no dom de definir se uma manifestação carismática provém de Deus, da natureza ou do Maligno; </a:t>
            </a:r>
          </a:p>
          <a:p>
            <a:pPr algn="just"/>
            <a:r>
              <a:rPr lang="pt-BR" sz="2100" dirty="0"/>
              <a:t>- a </a:t>
            </a:r>
            <a:r>
              <a:rPr lang="pt-BR" sz="2100" dirty="0">
                <a:solidFill>
                  <a:srgbClr val="FF0000"/>
                </a:solidFill>
              </a:rPr>
              <a:t>glossolalia</a:t>
            </a:r>
            <a:r>
              <a:rPr lang="pt-BR" sz="2100" dirty="0"/>
              <a:t>, o falar em línguas (1Cor 12,10.28.30), que era muito desejado, mas criava desordens na comunidade e a interpretação das línguas (1Cor 12,10).</a:t>
            </a:r>
          </a:p>
        </p:txBody>
      </p:sp>
    </p:spTree>
    <p:extLst>
      <p:ext uri="{BB962C8B-B14F-4D97-AF65-F5344CB8AC3E}">
        <p14:creationId xmlns:p14="http://schemas.microsoft.com/office/powerpoint/2010/main" val="2007681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E4642C7-1D48-4D8D-9447-7CEC420988E0}"/>
              </a:ext>
            </a:extLst>
          </p:cNvPr>
          <p:cNvSpPr>
            <a:spLocks noGrp="1"/>
          </p:cNvSpPr>
          <p:nvPr>
            <p:ph type="title"/>
          </p:nvPr>
        </p:nvSpPr>
        <p:spPr>
          <a:xfrm>
            <a:off x="1451578" y="1241840"/>
            <a:ext cx="9603275" cy="1049235"/>
          </a:xfrm>
        </p:spPr>
        <p:txBody>
          <a:bodyPr>
            <a:normAutofit/>
          </a:bodyPr>
          <a:lstStyle/>
          <a:p>
            <a:r>
              <a:rPr lang="pt-BR" sz="4000" b="1" dirty="0"/>
              <a:t>INTRODUÇÃO</a:t>
            </a:r>
          </a:p>
        </p:txBody>
      </p:sp>
      <p:sp>
        <p:nvSpPr>
          <p:cNvPr id="3" name="Espaço Reservado para Conteúdo 2">
            <a:extLst>
              <a:ext uri="{FF2B5EF4-FFF2-40B4-BE49-F238E27FC236}">
                <a16:creationId xmlns="" xmlns:a16="http://schemas.microsoft.com/office/drawing/2014/main" id="{C222982C-23A0-441D-B002-7218A0EE9983}"/>
              </a:ext>
            </a:extLst>
          </p:cNvPr>
          <p:cNvSpPr>
            <a:spLocks noGrp="1"/>
          </p:cNvSpPr>
          <p:nvPr>
            <p:ph idx="1"/>
          </p:nvPr>
        </p:nvSpPr>
        <p:spPr>
          <a:xfrm>
            <a:off x="314431" y="1766457"/>
            <a:ext cx="7438091" cy="3964767"/>
          </a:xfrm>
        </p:spPr>
        <p:txBody>
          <a:bodyPr>
            <a:normAutofit fontScale="92500" lnSpcReduction="10000"/>
          </a:bodyPr>
          <a:lstStyle/>
          <a:p>
            <a:pPr marL="0" indent="0">
              <a:buNone/>
            </a:pPr>
            <a:r>
              <a:rPr lang="pt-BR" sz="3200" dirty="0"/>
              <a:t>2016: 54° ASSEMBLEIA GERAL DA CNBB</a:t>
            </a:r>
          </a:p>
          <a:p>
            <a:pPr marL="0" indent="0" algn="just">
              <a:buNone/>
            </a:pPr>
            <a:r>
              <a:rPr lang="pt-BR" sz="3200" dirty="0"/>
              <a:t>	Surgiu a proposta de se elaborar com as dioceses um plano de formação inicial e acompanhamento para ministros (as) da Palavra que eventualmente coordenem a comunidade eclesial.                       </a:t>
            </a:r>
            <a:r>
              <a:rPr lang="pt-BR" sz="2800" b="1" dirty="0"/>
              <a:t>(</a:t>
            </a:r>
            <a:r>
              <a:rPr lang="pt-BR" sz="2800" b="1" dirty="0">
                <a:latin typeface="Bookman Old Style" panose="02050604050505020204" pitchFamily="18" charset="0"/>
              </a:rPr>
              <a:t>1</a:t>
            </a:r>
            <a:r>
              <a:rPr lang="pt-BR" sz="2800" b="1" dirty="0"/>
              <a:t>)</a:t>
            </a:r>
            <a:endParaRPr lang="pt-BR" sz="3200" b="1" dirty="0"/>
          </a:p>
        </p:txBody>
      </p:sp>
      <p:pic>
        <p:nvPicPr>
          <p:cNvPr id="4" name="Imagem 3">
            <a:extLst>
              <a:ext uri="{FF2B5EF4-FFF2-40B4-BE49-F238E27FC236}">
                <a16:creationId xmlns="" xmlns:a16="http://schemas.microsoft.com/office/drawing/2014/main" id="{C005052B-AA61-4542-932F-48159A741FF3}"/>
              </a:ext>
            </a:extLst>
          </p:cNvPr>
          <p:cNvPicPr>
            <a:picLocks noChangeAspect="1"/>
          </p:cNvPicPr>
          <p:nvPr/>
        </p:nvPicPr>
        <p:blipFill>
          <a:blip r:embed="rId2"/>
          <a:stretch>
            <a:fillRect/>
          </a:stretch>
        </p:blipFill>
        <p:spPr>
          <a:xfrm>
            <a:off x="7752522" y="727686"/>
            <a:ext cx="4439478" cy="3234714"/>
          </a:xfrm>
          <a:prstGeom prst="rect">
            <a:avLst/>
          </a:prstGeom>
        </p:spPr>
      </p:pic>
    </p:spTree>
    <p:extLst>
      <p:ext uri="{BB962C8B-B14F-4D97-AF65-F5344CB8AC3E}">
        <p14:creationId xmlns:p14="http://schemas.microsoft.com/office/powerpoint/2010/main" val="3900632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718D834-E96A-4679-BA92-3238CEBED199}"/>
              </a:ext>
            </a:extLst>
          </p:cNvPr>
          <p:cNvSpPr>
            <a:spLocks noGrp="1"/>
          </p:cNvSpPr>
          <p:nvPr>
            <p:ph type="title"/>
          </p:nvPr>
        </p:nvSpPr>
        <p:spPr>
          <a:xfrm>
            <a:off x="1310902" y="1381294"/>
            <a:ext cx="9999523" cy="1049235"/>
          </a:xfrm>
        </p:spPr>
        <p:txBody>
          <a:bodyPr/>
          <a:lstStyle/>
          <a:p>
            <a:r>
              <a:rPr lang="pt-BR" b="1" dirty="0"/>
              <a:t>CAP. </a:t>
            </a:r>
            <a:r>
              <a:rPr lang="pt-BR" b="1" dirty="0" err="1"/>
              <a:t>ii</a:t>
            </a:r>
            <a:r>
              <a:rPr lang="pt-BR" b="1" dirty="0"/>
              <a:t> – A EFICÁCIA DA PALAVRA ANUNCIADA</a:t>
            </a:r>
          </a:p>
        </p:txBody>
      </p:sp>
      <p:pic>
        <p:nvPicPr>
          <p:cNvPr id="3" name="Imagem 2">
            <a:extLst>
              <a:ext uri="{FF2B5EF4-FFF2-40B4-BE49-F238E27FC236}">
                <a16:creationId xmlns="" xmlns:a16="http://schemas.microsoft.com/office/drawing/2014/main" id="{C4342706-B3F4-42B8-A64F-045A68A9DF97}"/>
              </a:ext>
            </a:extLst>
          </p:cNvPr>
          <p:cNvPicPr>
            <a:picLocks noChangeAspect="1"/>
          </p:cNvPicPr>
          <p:nvPr/>
        </p:nvPicPr>
        <p:blipFill>
          <a:blip r:embed="rId2"/>
          <a:stretch>
            <a:fillRect/>
          </a:stretch>
        </p:blipFill>
        <p:spPr>
          <a:xfrm>
            <a:off x="0" y="2430529"/>
            <a:ext cx="2466975" cy="1847850"/>
          </a:xfrm>
          <a:prstGeom prst="rect">
            <a:avLst/>
          </a:prstGeom>
        </p:spPr>
      </p:pic>
      <p:pic>
        <p:nvPicPr>
          <p:cNvPr id="5" name="Imagem 4">
            <a:extLst>
              <a:ext uri="{FF2B5EF4-FFF2-40B4-BE49-F238E27FC236}">
                <a16:creationId xmlns="" xmlns:a16="http://schemas.microsoft.com/office/drawing/2014/main" id="{AB12E118-A506-4465-AFCA-6EB6B7EF3153}"/>
              </a:ext>
            </a:extLst>
          </p:cNvPr>
          <p:cNvPicPr>
            <a:picLocks noChangeAspect="1"/>
          </p:cNvPicPr>
          <p:nvPr/>
        </p:nvPicPr>
        <p:blipFill>
          <a:blip r:embed="rId3"/>
          <a:stretch>
            <a:fillRect/>
          </a:stretch>
        </p:blipFill>
        <p:spPr>
          <a:xfrm>
            <a:off x="0" y="3827426"/>
            <a:ext cx="4754880" cy="3030574"/>
          </a:xfrm>
          <a:prstGeom prst="rect">
            <a:avLst/>
          </a:prstGeom>
        </p:spPr>
      </p:pic>
      <p:pic>
        <p:nvPicPr>
          <p:cNvPr id="7" name="Imagem 6">
            <a:extLst>
              <a:ext uri="{FF2B5EF4-FFF2-40B4-BE49-F238E27FC236}">
                <a16:creationId xmlns="" xmlns:a16="http://schemas.microsoft.com/office/drawing/2014/main" id="{71C11C8B-AB93-43F3-B482-593BC79EB1AD}"/>
              </a:ext>
            </a:extLst>
          </p:cNvPr>
          <p:cNvPicPr>
            <a:picLocks noChangeAspect="1"/>
          </p:cNvPicPr>
          <p:nvPr/>
        </p:nvPicPr>
        <p:blipFill>
          <a:blip r:embed="rId4"/>
          <a:stretch>
            <a:fillRect/>
          </a:stretch>
        </p:blipFill>
        <p:spPr>
          <a:xfrm>
            <a:off x="7085428" y="3827426"/>
            <a:ext cx="5106572" cy="3072719"/>
          </a:xfrm>
          <a:prstGeom prst="rect">
            <a:avLst/>
          </a:prstGeom>
        </p:spPr>
      </p:pic>
      <p:sp>
        <p:nvSpPr>
          <p:cNvPr id="14" name="Seta: Dobrada para Cima 13">
            <a:extLst>
              <a:ext uri="{FF2B5EF4-FFF2-40B4-BE49-F238E27FC236}">
                <a16:creationId xmlns="" xmlns:a16="http://schemas.microsoft.com/office/drawing/2014/main" id="{441FB371-162E-47A1-8DD7-9DC92738885F}"/>
              </a:ext>
            </a:extLst>
          </p:cNvPr>
          <p:cNvSpPr/>
          <p:nvPr/>
        </p:nvSpPr>
        <p:spPr>
          <a:xfrm flipV="1">
            <a:off x="2466975" y="2713113"/>
            <a:ext cx="8305669" cy="1049234"/>
          </a:xfrm>
          <a:prstGeom prst="bentUpArrow">
            <a:avLst>
              <a:gd name="adj1" fmla="val 39506"/>
              <a:gd name="adj2" fmla="val 46759"/>
              <a:gd name="adj3" fmla="val 3144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Seta: para a Esquerda 14">
            <a:extLst>
              <a:ext uri="{FF2B5EF4-FFF2-40B4-BE49-F238E27FC236}">
                <a16:creationId xmlns="" xmlns:a16="http://schemas.microsoft.com/office/drawing/2014/main" id="{03775DBB-8F83-43D2-A50B-8E8F0B617E28}"/>
              </a:ext>
            </a:extLst>
          </p:cNvPr>
          <p:cNvSpPr/>
          <p:nvPr/>
        </p:nvSpPr>
        <p:spPr>
          <a:xfrm>
            <a:off x="4838627" y="5416062"/>
            <a:ext cx="3784868" cy="675249"/>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a:extLst>
              <a:ext uri="{FF2B5EF4-FFF2-40B4-BE49-F238E27FC236}">
                <a16:creationId xmlns="" xmlns:a16="http://schemas.microsoft.com/office/drawing/2014/main" id="{E8681F87-BB23-4E56-BC41-776E4A672CC1}"/>
              </a:ext>
            </a:extLst>
          </p:cNvPr>
          <p:cNvSpPr txBox="1"/>
          <p:nvPr/>
        </p:nvSpPr>
        <p:spPr>
          <a:xfrm>
            <a:off x="5044227" y="4538579"/>
            <a:ext cx="1880382" cy="584775"/>
          </a:xfrm>
          <a:prstGeom prst="rect">
            <a:avLst/>
          </a:prstGeom>
          <a:noFill/>
        </p:spPr>
        <p:txBody>
          <a:bodyPr wrap="square" rtlCol="0">
            <a:spAutoFit/>
          </a:bodyPr>
          <a:lstStyle/>
          <a:p>
            <a:r>
              <a:rPr lang="pt-BR" sz="3200" b="1" dirty="0"/>
              <a:t>1 </a:t>
            </a:r>
            <a:r>
              <a:rPr lang="pt-BR" sz="3200" b="1" dirty="0" err="1"/>
              <a:t>Ts</a:t>
            </a:r>
            <a:r>
              <a:rPr lang="pt-BR" sz="3200" b="1" dirty="0"/>
              <a:t> 2,13</a:t>
            </a:r>
          </a:p>
        </p:txBody>
      </p:sp>
      <p:pic>
        <p:nvPicPr>
          <p:cNvPr id="18" name="Imagem 17">
            <a:extLst>
              <a:ext uri="{FF2B5EF4-FFF2-40B4-BE49-F238E27FC236}">
                <a16:creationId xmlns="" xmlns:a16="http://schemas.microsoft.com/office/drawing/2014/main" id="{3B37480E-3E3B-469F-A598-821988478FDB}"/>
              </a:ext>
            </a:extLst>
          </p:cNvPr>
          <p:cNvPicPr>
            <a:picLocks noChangeAspect="1"/>
          </p:cNvPicPr>
          <p:nvPr/>
        </p:nvPicPr>
        <p:blipFill>
          <a:blip r:embed="rId5"/>
          <a:stretch>
            <a:fillRect/>
          </a:stretch>
        </p:blipFill>
        <p:spPr>
          <a:xfrm>
            <a:off x="4713776" y="1905911"/>
            <a:ext cx="2462997" cy="2005758"/>
          </a:xfrm>
          <a:prstGeom prst="rect">
            <a:avLst/>
          </a:prstGeom>
        </p:spPr>
      </p:pic>
    </p:spTree>
    <p:extLst>
      <p:ext uri="{BB962C8B-B14F-4D97-AF65-F5344CB8AC3E}">
        <p14:creationId xmlns:p14="http://schemas.microsoft.com/office/powerpoint/2010/main" val="100402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anim calcmode="lin" valueType="num">
                                      <p:cBhvr>
                                        <p:cTn id="28" dur="2000" fill="hold"/>
                                        <p:tgtEl>
                                          <p:spTgt spid="15"/>
                                        </p:tgtEl>
                                        <p:attrNameLst>
                                          <p:attrName>ppt_w</p:attrName>
                                        </p:attrNameLst>
                                      </p:cBhvr>
                                      <p:tavLst>
                                        <p:tav tm="0" fmla="#ppt_w*sin(2.5*pi*$)">
                                          <p:val>
                                            <p:fltVal val="0"/>
                                          </p:val>
                                        </p:tav>
                                        <p:tav tm="100000">
                                          <p:val>
                                            <p:fltVal val="1"/>
                                          </p:val>
                                        </p:tav>
                                      </p:tavLst>
                                    </p:anim>
                                    <p:anim calcmode="lin" valueType="num">
                                      <p:cBhvr>
                                        <p:cTn id="2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BAAC369-4AEB-4715-96D5-AD887A2FB811}"/>
              </a:ext>
            </a:extLst>
          </p:cNvPr>
          <p:cNvSpPr>
            <a:spLocks noGrp="1"/>
          </p:cNvSpPr>
          <p:nvPr>
            <p:ph type="title"/>
          </p:nvPr>
        </p:nvSpPr>
        <p:spPr>
          <a:xfrm>
            <a:off x="5008098" y="1240617"/>
            <a:ext cx="5877943" cy="1049235"/>
          </a:xfrm>
        </p:spPr>
        <p:txBody>
          <a:bodyPr/>
          <a:lstStyle/>
          <a:p>
            <a:r>
              <a:rPr lang="pt-BR" dirty="0"/>
              <a:t>Altíssima dignidade... </a:t>
            </a:r>
          </a:p>
        </p:txBody>
      </p:sp>
      <p:sp>
        <p:nvSpPr>
          <p:cNvPr id="3" name="Retângulo 2">
            <a:extLst>
              <a:ext uri="{FF2B5EF4-FFF2-40B4-BE49-F238E27FC236}">
                <a16:creationId xmlns="" xmlns:a16="http://schemas.microsoft.com/office/drawing/2014/main" id="{42620778-584F-45EB-9812-DAD7070DBF22}"/>
              </a:ext>
            </a:extLst>
          </p:cNvPr>
          <p:cNvSpPr/>
          <p:nvPr/>
        </p:nvSpPr>
        <p:spPr>
          <a:xfrm>
            <a:off x="4768946" y="2083163"/>
            <a:ext cx="6893170" cy="3754874"/>
          </a:xfrm>
          <a:prstGeom prst="rect">
            <a:avLst/>
          </a:prstGeom>
        </p:spPr>
        <p:txBody>
          <a:bodyPr wrap="square">
            <a:spAutoFit/>
          </a:bodyPr>
          <a:lstStyle/>
          <a:p>
            <a:pPr algn="just"/>
            <a:r>
              <a:rPr lang="pt-BR" sz="3400" dirty="0"/>
              <a:t>da humilde palavra do pregador do Cristo Crucificado: é Deus que fala pela boca dos seus enviados: “</a:t>
            </a:r>
            <a:r>
              <a:rPr lang="pt-BR" sz="3400" i="1" dirty="0"/>
              <a:t>Porei as minhas palavras em sua boca e lhes falará tudo o que eu ordenar</a:t>
            </a:r>
            <a:r>
              <a:rPr lang="pt-BR" sz="3400" dirty="0"/>
              <a:t>” (</a:t>
            </a:r>
            <a:r>
              <a:rPr lang="pt-BR" sz="3400" dirty="0" err="1"/>
              <a:t>Dt</a:t>
            </a:r>
            <a:r>
              <a:rPr lang="pt-BR" sz="3400" dirty="0"/>
              <a:t> 18,18).                     </a:t>
            </a:r>
            <a:r>
              <a:rPr lang="pt-BR" sz="3400" b="1" dirty="0"/>
              <a:t>(22)</a:t>
            </a:r>
          </a:p>
        </p:txBody>
      </p:sp>
      <p:pic>
        <p:nvPicPr>
          <p:cNvPr id="4" name="Imagem 3">
            <a:extLst>
              <a:ext uri="{FF2B5EF4-FFF2-40B4-BE49-F238E27FC236}">
                <a16:creationId xmlns="" xmlns:a16="http://schemas.microsoft.com/office/drawing/2014/main" id="{800DBF7E-3303-4593-BC07-6BE1C7520088}"/>
              </a:ext>
            </a:extLst>
          </p:cNvPr>
          <p:cNvPicPr>
            <a:picLocks noChangeAspect="1"/>
          </p:cNvPicPr>
          <p:nvPr/>
        </p:nvPicPr>
        <p:blipFill>
          <a:blip r:embed="rId2"/>
          <a:stretch>
            <a:fillRect/>
          </a:stretch>
        </p:blipFill>
        <p:spPr>
          <a:xfrm>
            <a:off x="0" y="0"/>
            <a:ext cx="4572000" cy="6858000"/>
          </a:xfrm>
          <a:prstGeom prst="rect">
            <a:avLst/>
          </a:prstGeom>
        </p:spPr>
      </p:pic>
    </p:spTree>
    <p:extLst>
      <p:ext uri="{BB962C8B-B14F-4D97-AF65-F5344CB8AC3E}">
        <p14:creationId xmlns:p14="http://schemas.microsoft.com/office/powerpoint/2010/main" val="2436081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43A39DC-5E5C-4E2A-A3E1-9372C4C3BE21}"/>
              </a:ext>
            </a:extLst>
          </p:cNvPr>
          <p:cNvSpPr>
            <a:spLocks noGrp="1"/>
          </p:cNvSpPr>
          <p:nvPr>
            <p:ph type="title"/>
          </p:nvPr>
        </p:nvSpPr>
        <p:spPr>
          <a:xfrm>
            <a:off x="3195972" y="1212482"/>
            <a:ext cx="9603275" cy="1049235"/>
          </a:xfrm>
        </p:spPr>
        <p:txBody>
          <a:bodyPr>
            <a:normAutofit/>
          </a:bodyPr>
          <a:lstStyle/>
          <a:p>
            <a:pPr algn="ctr"/>
            <a:r>
              <a:rPr lang="pt-BR" sz="4000" b="1" cap="none" dirty="0" err="1"/>
              <a:t>Tg</a:t>
            </a:r>
            <a:r>
              <a:rPr lang="pt-BR" sz="4000" b="1" cap="none" dirty="0"/>
              <a:t> </a:t>
            </a:r>
            <a:r>
              <a:rPr lang="pt-BR" sz="4000" b="1" dirty="0"/>
              <a:t>1, 18.21                   </a:t>
            </a:r>
            <a:r>
              <a:rPr lang="pt-BR" b="1" dirty="0"/>
              <a:t>(23)</a:t>
            </a:r>
          </a:p>
        </p:txBody>
      </p:sp>
      <p:pic>
        <p:nvPicPr>
          <p:cNvPr id="4" name="Imagem 3">
            <a:extLst>
              <a:ext uri="{FF2B5EF4-FFF2-40B4-BE49-F238E27FC236}">
                <a16:creationId xmlns="" xmlns:a16="http://schemas.microsoft.com/office/drawing/2014/main" id="{D1077308-6B98-4B04-AEFE-C0D4887F608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84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57F31C-E02F-4A2F-B2E0-68F8C885A52C}"/>
              </a:ext>
            </a:extLst>
          </p:cNvPr>
          <p:cNvSpPr>
            <a:spLocks noGrp="1"/>
          </p:cNvSpPr>
          <p:nvPr>
            <p:ph type="title"/>
          </p:nvPr>
        </p:nvSpPr>
        <p:spPr>
          <a:xfrm>
            <a:off x="1451577" y="1197093"/>
            <a:ext cx="9603275" cy="1049235"/>
          </a:xfrm>
        </p:spPr>
        <p:txBody>
          <a:bodyPr>
            <a:normAutofit fontScale="90000"/>
          </a:bodyPr>
          <a:lstStyle/>
          <a:p>
            <a:r>
              <a:rPr lang="pt-BR" sz="4000" dirty="0"/>
              <a:t>(</a:t>
            </a:r>
            <a:r>
              <a:rPr lang="pt-BR" sz="4000" cap="none" dirty="0"/>
              <a:t>Jo</a:t>
            </a:r>
            <a:r>
              <a:rPr lang="pt-BR" sz="4000" dirty="0"/>
              <a:t> 6,60)						 (</a:t>
            </a:r>
            <a:r>
              <a:rPr lang="pt-BR" sz="4000" cap="none" dirty="0"/>
              <a:t>Jo</a:t>
            </a:r>
            <a:r>
              <a:rPr lang="pt-BR" sz="4000" dirty="0"/>
              <a:t> 6,68)</a:t>
            </a:r>
          </a:p>
        </p:txBody>
      </p:sp>
      <p:pic>
        <p:nvPicPr>
          <p:cNvPr id="3" name="Imagem 2">
            <a:extLst>
              <a:ext uri="{FF2B5EF4-FFF2-40B4-BE49-F238E27FC236}">
                <a16:creationId xmlns="" xmlns:a16="http://schemas.microsoft.com/office/drawing/2014/main" id="{A2471B92-CE62-42E6-8345-3BFCF6C3A8F7}"/>
              </a:ext>
            </a:extLst>
          </p:cNvPr>
          <p:cNvPicPr>
            <a:picLocks noChangeAspect="1"/>
          </p:cNvPicPr>
          <p:nvPr/>
        </p:nvPicPr>
        <p:blipFill>
          <a:blip r:embed="rId2"/>
          <a:stretch>
            <a:fillRect/>
          </a:stretch>
        </p:blipFill>
        <p:spPr>
          <a:xfrm>
            <a:off x="3833761" y="0"/>
            <a:ext cx="4838909" cy="6161649"/>
          </a:xfrm>
          <a:prstGeom prst="rect">
            <a:avLst/>
          </a:prstGeom>
        </p:spPr>
      </p:pic>
      <p:sp>
        <p:nvSpPr>
          <p:cNvPr id="4" name="Retângulo 3">
            <a:extLst>
              <a:ext uri="{FF2B5EF4-FFF2-40B4-BE49-F238E27FC236}">
                <a16:creationId xmlns="" xmlns:a16="http://schemas.microsoft.com/office/drawing/2014/main" id="{0BE3F135-E2D4-4AB6-A58F-97901AC407BE}"/>
              </a:ext>
            </a:extLst>
          </p:cNvPr>
          <p:cNvSpPr/>
          <p:nvPr/>
        </p:nvSpPr>
        <p:spPr>
          <a:xfrm>
            <a:off x="473614" y="2114875"/>
            <a:ext cx="2916700" cy="3416320"/>
          </a:xfrm>
          <a:prstGeom prst="rect">
            <a:avLst/>
          </a:prstGeom>
        </p:spPr>
        <p:txBody>
          <a:bodyPr wrap="square">
            <a:spAutoFit/>
          </a:bodyPr>
          <a:lstStyle/>
          <a:p>
            <a:r>
              <a:rPr lang="pt-BR" sz="3600" dirty="0">
                <a:latin typeface="Bookman Old Style" panose="02050604050505020204" pitchFamily="18" charset="0"/>
              </a:rPr>
              <a:t>“Essa palavra é dura. </a:t>
            </a:r>
          </a:p>
          <a:p>
            <a:pPr algn="just"/>
            <a:r>
              <a:rPr lang="pt-BR" sz="3600" dirty="0">
                <a:latin typeface="Bookman Old Style" panose="02050604050505020204" pitchFamily="18" charset="0"/>
              </a:rPr>
              <a:t>Quem consegue escutá-la?”</a:t>
            </a:r>
          </a:p>
        </p:txBody>
      </p:sp>
      <p:sp>
        <p:nvSpPr>
          <p:cNvPr id="5" name="Retângulo 4">
            <a:extLst>
              <a:ext uri="{FF2B5EF4-FFF2-40B4-BE49-F238E27FC236}">
                <a16:creationId xmlns="" xmlns:a16="http://schemas.microsoft.com/office/drawing/2014/main" id="{FC0EE628-F31A-42D7-B92B-7AA9A9AE8221}"/>
              </a:ext>
            </a:extLst>
          </p:cNvPr>
          <p:cNvSpPr/>
          <p:nvPr/>
        </p:nvSpPr>
        <p:spPr>
          <a:xfrm>
            <a:off x="9116117" y="2114875"/>
            <a:ext cx="3036034" cy="3970318"/>
          </a:xfrm>
          <a:prstGeom prst="rect">
            <a:avLst/>
          </a:prstGeom>
        </p:spPr>
        <p:txBody>
          <a:bodyPr wrap="square">
            <a:spAutoFit/>
          </a:bodyPr>
          <a:lstStyle/>
          <a:p>
            <a:r>
              <a:rPr lang="pt-BR" sz="3600" dirty="0">
                <a:latin typeface="Bookman Old Style" panose="02050604050505020204" pitchFamily="18" charset="0"/>
              </a:rPr>
              <a:t>“A quem</a:t>
            </a:r>
          </a:p>
          <a:p>
            <a:r>
              <a:rPr lang="pt-BR" sz="3600" dirty="0">
                <a:latin typeface="Bookman Old Style" panose="02050604050505020204" pitchFamily="18" charset="0"/>
              </a:rPr>
              <a:t>iremos, Senhor? Tu tens palavras de vida eterna” </a:t>
            </a:r>
            <a:r>
              <a:rPr lang="pt-BR" sz="3600" dirty="0" smtClean="0">
                <a:latin typeface="Bookman Old Style" panose="02050604050505020204" pitchFamily="18" charset="0"/>
              </a:rPr>
              <a:t>        			</a:t>
            </a:r>
            <a:r>
              <a:rPr lang="pt-BR" sz="2400" b="1" dirty="0" smtClean="0">
                <a:latin typeface="Bookman Old Style" panose="02050604050505020204" pitchFamily="18" charset="0"/>
              </a:rPr>
              <a:t>(</a:t>
            </a:r>
            <a:r>
              <a:rPr lang="pt-BR" sz="2400" b="1" dirty="0">
                <a:latin typeface="Bookman Old Style" panose="02050604050505020204" pitchFamily="18" charset="0"/>
              </a:rPr>
              <a:t>24)</a:t>
            </a:r>
          </a:p>
        </p:txBody>
      </p:sp>
    </p:spTree>
    <p:extLst>
      <p:ext uri="{BB962C8B-B14F-4D97-AF65-F5344CB8AC3E}">
        <p14:creationId xmlns:p14="http://schemas.microsoft.com/office/powerpoint/2010/main" val="29764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1E55719-AB4F-44C6-82CD-A5BB2A8E97E8}"/>
              </a:ext>
            </a:extLst>
          </p:cNvPr>
          <p:cNvSpPr>
            <a:spLocks noGrp="1"/>
          </p:cNvSpPr>
          <p:nvPr>
            <p:ph type="title"/>
          </p:nvPr>
        </p:nvSpPr>
        <p:spPr/>
        <p:txBody>
          <a:bodyPr/>
          <a:lstStyle/>
          <a:p>
            <a:endParaRPr lang="pt-BR" dirty="0"/>
          </a:p>
        </p:txBody>
      </p:sp>
      <p:sp>
        <p:nvSpPr>
          <p:cNvPr id="3" name="CaixaDeTexto 2">
            <a:extLst>
              <a:ext uri="{FF2B5EF4-FFF2-40B4-BE49-F238E27FC236}">
                <a16:creationId xmlns="" xmlns:a16="http://schemas.microsoft.com/office/drawing/2014/main" id="{4F6462BF-60DC-4B70-B19E-89A4EFA00FD8}"/>
              </a:ext>
            </a:extLst>
          </p:cNvPr>
          <p:cNvSpPr txBox="1"/>
          <p:nvPr/>
        </p:nvSpPr>
        <p:spPr>
          <a:xfrm>
            <a:off x="386286" y="1965336"/>
            <a:ext cx="6597747" cy="4678204"/>
          </a:xfrm>
          <a:prstGeom prst="rect">
            <a:avLst/>
          </a:prstGeom>
          <a:noFill/>
        </p:spPr>
        <p:txBody>
          <a:bodyPr wrap="square" rtlCol="0">
            <a:spAutoFit/>
          </a:bodyPr>
          <a:lstStyle/>
          <a:p>
            <a:pPr algn="just"/>
            <a:r>
              <a:rPr lang="pt-BR" sz="3000" dirty="0"/>
              <a:t>“Quando, na força do Espírito, a palavra anunciada é acolhida, tem origem não só uma nova relação do indivíduo com Deus, mas com outros indivíduos, que também creram no Evangelho. Eis que surge, aí, a comunidade de fé, a Igreja, fruto da palavra anunciada e acolhida”.</a:t>
            </a:r>
          </a:p>
          <a:p>
            <a:pPr algn="ctr"/>
            <a:r>
              <a:rPr lang="pt-BR" sz="2800" b="1" dirty="0"/>
              <a:t>(25)</a:t>
            </a:r>
          </a:p>
        </p:txBody>
      </p:sp>
      <p:pic>
        <p:nvPicPr>
          <p:cNvPr id="4" name="Imagem 3">
            <a:extLst>
              <a:ext uri="{FF2B5EF4-FFF2-40B4-BE49-F238E27FC236}">
                <a16:creationId xmlns="" xmlns:a16="http://schemas.microsoft.com/office/drawing/2014/main" id="{80D95A2F-5DF1-41EA-8737-248A3B1068E0}"/>
              </a:ext>
            </a:extLst>
          </p:cNvPr>
          <p:cNvPicPr>
            <a:picLocks noChangeAspect="1"/>
          </p:cNvPicPr>
          <p:nvPr/>
        </p:nvPicPr>
        <p:blipFill>
          <a:blip r:embed="rId2"/>
          <a:stretch>
            <a:fillRect/>
          </a:stretch>
        </p:blipFill>
        <p:spPr>
          <a:xfrm>
            <a:off x="7216726" y="1955407"/>
            <a:ext cx="4588988" cy="4041802"/>
          </a:xfrm>
          <a:prstGeom prst="rect">
            <a:avLst/>
          </a:prstGeom>
        </p:spPr>
      </p:pic>
      <p:pic>
        <p:nvPicPr>
          <p:cNvPr id="5" name="Imagem 4">
            <a:extLst>
              <a:ext uri="{FF2B5EF4-FFF2-40B4-BE49-F238E27FC236}">
                <a16:creationId xmlns="" xmlns:a16="http://schemas.microsoft.com/office/drawing/2014/main" id="{2DF96667-98C7-4FE7-B8B1-E5F7DDD8CF04}"/>
              </a:ext>
            </a:extLst>
          </p:cNvPr>
          <p:cNvPicPr>
            <a:picLocks noChangeAspect="1"/>
          </p:cNvPicPr>
          <p:nvPr/>
        </p:nvPicPr>
        <p:blipFill>
          <a:blip r:embed="rId3"/>
          <a:stretch>
            <a:fillRect/>
          </a:stretch>
        </p:blipFill>
        <p:spPr>
          <a:xfrm>
            <a:off x="0" y="1"/>
            <a:ext cx="12192000" cy="1853754"/>
          </a:xfrm>
          <a:prstGeom prst="rect">
            <a:avLst/>
          </a:prstGeom>
        </p:spPr>
      </p:pic>
    </p:spTree>
    <p:extLst>
      <p:ext uri="{BB962C8B-B14F-4D97-AF65-F5344CB8AC3E}">
        <p14:creationId xmlns:p14="http://schemas.microsoft.com/office/powerpoint/2010/main" val="33286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3F996FF5-1448-4F4D-8143-E7093BFAB50B}"/>
              </a:ext>
            </a:extLst>
          </p:cNvPr>
          <p:cNvPicPr>
            <a:picLocks noChangeAspect="1"/>
          </p:cNvPicPr>
          <p:nvPr/>
        </p:nvPicPr>
        <p:blipFill>
          <a:blip r:embed="rId2"/>
          <a:stretch>
            <a:fillRect/>
          </a:stretch>
        </p:blipFill>
        <p:spPr>
          <a:xfrm>
            <a:off x="0" y="1"/>
            <a:ext cx="12192000" cy="2083162"/>
          </a:xfrm>
          <a:prstGeom prst="rect">
            <a:avLst/>
          </a:prstGeom>
        </p:spPr>
      </p:pic>
      <p:sp>
        <p:nvSpPr>
          <p:cNvPr id="3" name="Retângulo 2">
            <a:extLst>
              <a:ext uri="{FF2B5EF4-FFF2-40B4-BE49-F238E27FC236}">
                <a16:creationId xmlns="" xmlns:a16="http://schemas.microsoft.com/office/drawing/2014/main" id="{48E2B266-B8DB-432D-AE3C-5015FC215A89}"/>
              </a:ext>
            </a:extLst>
          </p:cNvPr>
          <p:cNvSpPr/>
          <p:nvPr/>
        </p:nvSpPr>
        <p:spPr>
          <a:xfrm>
            <a:off x="649721" y="2083163"/>
            <a:ext cx="6595141" cy="4031873"/>
          </a:xfrm>
          <a:prstGeom prst="rect">
            <a:avLst/>
          </a:prstGeom>
        </p:spPr>
        <p:txBody>
          <a:bodyPr wrap="square">
            <a:spAutoFit/>
          </a:bodyPr>
          <a:lstStyle/>
          <a:p>
            <a:pPr algn="just"/>
            <a:r>
              <a:rPr lang="pt-BR" sz="3200" dirty="0"/>
              <a:t>“A eficácia, inerente à Palavra de Deus, advém do fato de que, na sua Palavra, está presente Deus mesmo, que, quando fala ao ser humano, não pode não ser eficaz. Segundo Santo Tomás, “</a:t>
            </a:r>
            <a:r>
              <a:rPr lang="pt-BR" sz="3200" i="1" dirty="0"/>
              <a:t>o dizer de Deus é fazer: disse e fez</a:t>
            </a:r>
            <a:r>
              <a:rPr lang="pt-BR" sz="3200" dirty="0" smtClean="0"/>
              <a:t>”.</a:t>
            </a:r>
            <a:r>
              <a:rPr lang="pt-BR" sz="3200" b="1" dirty="0" smtClean="0"/>
              <a:t>(</a:t>
            </a:r>
            <a:r>
              <a:rPr lang="pt-BR" sz="3200" b="1" dirty="0"/>
              <a:t>26)</a:t>
            </a:r>
          </a:p>
        </p:txBody>
      </p:sp>
      <p:pic>
        <p:nvPicPr>
          <p:cNvPr id="4" name="Imagem 3">
            <a:extLst>
              <a:ext uri="{FF2B5EF4-FFF2-40B4-BE49-F238E27FC236}">
                <a16:creationId xmlns="" xmlns:a16="http://schemas.microsoft.com/office/drawing/2014/main" id="{7B485804-E540-45F3-9DAA-5CF21A05BB61}"/>
              </a:ext>
            </a:extLst>
          </p:cNvPr>
          <p:cNvPicPr>
            <a:picLocks noChangeAspect="1"/>
          </p:cNvPicPr>
          <p:nvPr/>
        </p:nvPicPr>
        <p:blipFill>
          <a:blip r:embed="rId3"/>
          <a:stretch>
            <a:fillRect/>
          </a:stretch>
        </p:blipFill>
        <p:spPr>
          <a:xfrm>
            <a:off x="8132329" y="2285999"/>
            <a:ext cx="3409950" cy="4572000"/>
          </a:xfrm>
          <a:prstGeom prst="rect">
            <a:avLst/>
          </a:prstGeom>
        </p:spPr>
      </p:pic>
    </p:spTree>
    <p:extLst>
      <p:ext uri="{BB962C8B-B14F-4D97-AF65-F5344CB8AC3E}">
        <p14:creationId xmlns:p14="http://schemas.microsoft.com/office/powerpoint/2010/main" val="14945840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4423CFA-71FC-4435-B8EC-666003553BD8}"/>
              </a:ext>
            </a:extLst>
          </p:cNvPr>
          <p:cNvSpPr>
            <a:spLocks noGrp="1"/>
          </p:cNvSpPr>
          <p:nvPr>
            <p:ph type="title"/>
          </p:nvPr>
        </p:nvSpPr>
        <p:spPr/>
        <p:txBody>
          <a:bodyPr/>
          <a:lstStyle/>
          <a:p>
            <a:endParaRPr lang="pt-BR"/>
          </a:p>
        </p:txBody>
      </p:sp>
      <p:pic>
        <p:nvPicPr>
          <p:cNvPr id="4" name="Imagem 3">
            <a:extLst>
              <a:ext uri="{FF2B5EF4-FFF2-40B4-BE49-F238E27FC236}">
                <a16:creationId xmlns="" xmlns:a16="http://schemas.microsoft.com/office/drawing/2014/main" id="{093B159E-9106-4FB0-A293-FD6A78F9203C}"/>
              </a:ext>
            </a:extLst>
          </p:cNvPr>
          <p:cNvPicPr>
            <a:picLocks noChangeAspect="1"/>
          </p:cNvPicPr>
          <p:nvPr/>
        </p:nvPicPr>
        <p:blipFill>
          <a:blip r:embed="rId2"/>
          <a:stretch>
            <a:fillRect/>
          </a:stretch>
        </p:blipFill>
        <p:spPr>
          <a:xfrm>
            <a:off x="0" y="-1"/>
            <a:ext cx="12192000" cy="6246055"/>
          </a:xfrm>
          <a:prstGeom prst="rect">
            <a:avLst/>
          </a:prstGeom>
        </p:spPr>
      </p:pic>
      <p:sp>
        <p:nvSpPr>
          <p:cNvPr id="5" name="CaixaDeTexto 4">
            <a:extLst>
              <a:ext uri="{FF2B5EF4-FFF2-40B4-BE49-F238E27FC236}">
                <a16:creationId xmlns="" xmlns:a16="http://schemas.microsoft.com/office/drawing/2014/main" id="{86857F83-6CF0-4474-B2AA-D153502A37FE}"/>
              </a:ext>
            </a:extLst>
          </p:cNvPr>
          <p:cNvSpPr txBox="1"/>
          <p:nvPr/>
        </p:nvSpPr>
        <p:spPr>
          <a:xfrm>
            <a:off x="11054854" y="6334780"/>
            <a:ext cx="1927274" cy="523220"/>
          </a:xfrm>
          <a:prstGeom prst="rect">
            <a:avLst/>
          </a:prstGeom>
          <a:noFill/>
        </p:spPr>
        <p:txBody>
          <a:bodyPr wrap="square" rtlCol="0">
            <a:spAutoFit/>
          </a:bodyPr>
          <a:lstStyle/>
          <a:p>
            <a:r>
              <a:rPr lang="pt-BR" sz="2800" b="1" dirty="0"/>
              <a:t>(27)</a:t>
            </a:r>
          </a:p>
        </p:txBody>
      </p:sp>
    </p:spTree>
    <p:extLst>
      <p:ext uri="{BB962C8B-B14F-4D97-AF65-F5344CB8AC3E}">
        <p14:creationId xmlns:p14="http://schemas.microsoft.com/office/powerpoint/2010/main" val="1077544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 xmlns:a16="http://schemas.microsoft.com/office/drawing/2014/main" id="{01C950DD-5649-4822-BB2B-21C2D8AB1B53}"/>
              </a:ext>
            </a:extLst>
          </p:cNvPr>
          <p:cNvSpPr/>
          <p:nvPr/>
        </p:nvSpPr>
        <p:spPr>
          <a:xfrm>
            <a:off x="417982" y="832733"/>
            <a:ext cx="7085753" cy="4524315"/>
          </a:xfrm>
          <a:prstGeom prst="rect">
            <a:avLst/>
          </a:prstGeom>
        </p:spPr>
        <p:txBody>
          <a:bodyPr wrap="square">
            <a:spAutoFit/>
          </a:bodyPr>
          <a:lstStyle/>
          <a:p>
            <a:pPr algn="just"/>
            <a:r>
              <a:rPr lang="pt-BR" sz="3200" dirty="0"/>
              <a:t>“O pregador deve ter consciência de que não é ele o agente principal da evangelização. Este é sempre o Pai, através do Filho, no Espírito. Como João Batista, o pregador precisa reconhecer que é tão somente a “voz” (Jo 1,23) na qual ressoa a Palavra, que é Cristo”. </a:t>
            </a:r>
            <a:r>
              <a:rPr lang="pt-BR" sz="2800" b="1" dirty="0"/>
              <a:t>(28)</a:t>
            </a:r>
          </a:p>
        </p:txBody>
      </p:sp>
      <p:pic>
        <p:nvPicPr>
          <p:cNvPr id="4" name="Imagem 3">
            <a:extLst>
              <a:ext uri="{FF2B5EF4-FFF2-40B4-BE49-F238E27FC236}">
                <a16:creationId xmlns="" xmlns:a16="http://schemas.microsoft.com/office/drawing/2014/main" id="{225E0EF8-8B36-423A-B051-86DDF6436A50}"/>
              </a:ext>
            </a:extLst>
          </p:cNvPr>
          <p:cNvPicPr>
            <a:picLocks noChangeAspect="1"/>
          </p:cNvPicPr>
          <p:nvPr/>
        </p:nvPicPr>
        <p:blipFill>
          <a:blip r:embed="rId2"/>
          <a:stretch>
            <a:fillRect/>
          </a:stretch>
        </p:blipFill>
        <p:spPr>
          <a:xfrm>
            <a:off x="7580372" y="-1"/>
            <a:ext cx="4611628" cy="6189785"/>
          </a:xfrm>
          <a:prstGeom prst="rect">
            <a:avLst/>
          </a:prstGeom>
        </p:spPr>
      </p:pic>
    </p:spTree>
    <p:extLst>
      <p:ext uri="{BB962C8B-B14F-4D97-AF65-F5344CB8AC3E}">
        <p14:creationId xmlns:p14="http://schemas.microsoft.com/office/powerpoint/2010/main" val="22594490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 xmlns:a16="http://schemas.microsoft.com/office/drawing/2014/main" id="{9A8F4ACE-A01A-401D-8185-8DB56B6662C0}"/>
              </a:ext>
            </a:extLst>
          </p:cNvPr>
          <p:cNvSpPr/>
          <p:nvPr/>
        </p:nvSpPr>
        <p:spPr>
          <a:xfrm>
            <a:off x="415790" y="833866"/>
            <a:ext cx="10801382" cy="4585871"/>
          </a:xfrm>
          <a:prstGeom prst="rect">
            <a:avLst/>
          </a:prstGeom>
        </p:spPr>
        <p:txBody>
          <a:bodyPr wrap="square">
            <a:spAutoFit/>
          </a:bodyPr>
          <a:lstStyle/>
          <a:p>
            <a:pPr algn="just"/>
            <a:r>
              <a:rPr lang="pt-BR" sz="3200" dirty="0">
                <a:latin typeface="Times New Roman" panose="02020603050405020304" pitchFamily="18" charset="0"/>
                <a:cs typeface="Times New Roman" panose="02020603050405020304" pitchFamily="18" charset="0"/>
              </a:rPr>
              <a:t>“</a:t>
            </a:r>
            <a:r>
              <a:rPr lang="pt-BR" sz="3200" i="1" dirty="0">
                <a:latin typeface="Times New Roman" panose="02020603050405020304" pitchFamily="18" charset="0"/>
                <a:cs typeface="Times New Roman" panose="02020603050405020304" pitchFamily="18" charset="0"/>
              </a:rPr>
              <a:t>A voz não era só ele. </a:t>
            </a:r>
          </a:p>
          <a:p>
            <a:pPr algn="just"/>
            <a:r>
              <a:rPr lang="pt-BR" sz="3200" i="1" dirty="0">
                <a:latin typeface="Times New Roman" panose="02020603050405020304" pitchFamily="18" charset="0"/>
                <a:cs typeface="Times New Roman" panose="02020603050405020304" pitchFamily="18" charset="0"/>
              </a:rPr>
              <a:t>Todo ser humano que anuncia a Palavra é voz da Palavra (...). Permanecendo junto do Pai, a Palavra tem feito inúmeros pregadores! Enviou os patriarcas, os profetas e muitos seus anunciadores. Permanecendo Palavra, enviou as ‘vozes’. Veio a própria Palavra como no seu próprio veículo, </a:t>
            </a:r>
          </a:p>
          <a:p>
            <a:pPr algn="just"/>
            <a:r>
              <a:rPr lang="pt-BR" sz="3200" i="1" dirty="0">
                <a:latin typeface="Times New Roman" panose="02020603050405020304" pitchFamily="18" charset="0"/>
                <a:cs typeface="Times New Roman" panose="02020603050405020304" pitchFamily="18" charset="0"/>
              </a:rPr>
              <a:t>na sua própria voz, na sua própria carne</a:t>
            </a:r>
            <a:r>
              <a:rPr lang="pt-BR" sz="3200" dirty="0">
                <a:latin typeface="Times New Roman" panose="02020603050405020304" pitchFamily="18" charset="0"/>
                <a:cs typeface="Times New Roman" panose="02020603050405020304" pitchFamily="18" charset="0"/>
              </a:rPr>
              <a:t>”.</a:t>
            </a:r>
          </a:p>
          <a:p>
            <a:pPr algn="just"/>
            <a:endParaRPr lang="pt-BR" sz="3200" dirty="0">
              <a:latin typeface="Times New Roman" panose="02020603050405020304" pitchFamily="18" charset="0"/>
              <a:cs typeface="Times New Roman" panose="02020603050405020304" pitchFamily="18" charset="0"/>
            </a:endParaRPr>
          </a:p>
          <a:p>
            <a:pPr algn="just"/>
            <a:r>
              <a:rPr lang="pt-BR" sz="3200" dirty="0">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(28)	</a:t>
            </a:r>
            <a:r>
              <a:rPr lang="pt-BR" sz="2400" b="1" dirty="0">
                <a:latin typeface="Times New Roman" panose="02020603050405020304" pitchFamily="18" charset="0"/>
                <a:cs typeface="Times New Roman" panose="02020603050405020304" pitchFamily="18" charset="0"/>
              </a:rPr>
              <a:t>	</a:t>
            </a:r>
            <a:r>
              <a:rPr lang="pt-BR" sz="3200" dirty="0">
                <a:latin typeface="Times New Roman" panose="02020603050405020304" pitchFamily="18" charset="0"/>
                <a:cs typeface="Times New Roman" panose="02020603050405020304" pitchFamily="18" charset="0"/>
              </a:rPr>
              <a:t>				Santo Agostinho</a:t>
            </a:r>
          </a:p>
        </p:txBody>
      </p:sp>
      <p:pic>
        <p:nvPicPr>
          <p:cNvPr id="4" name="Imagem 3">
            <a:extLst>
              <a:ext uri="{FF2B5EF4-FFF2-40B4-BE49-F238E27FC236}">
                <a16:creationId xmlns="" xmlns:a16="http://schemas.microsoft.com/office/drawing/2014/main" id="{C29097E6-073A-4A6E-933D-548FD1871FC8}"/>
              </a:ext>
            </a:extLst>
          </p:cNvPr>
          <p:cNvPicPr>
            <a:picLocks noChangeAspect="1"/>
          </p:cNvPicPr>
          <p:nvPr/>
        </p:nvPicPr>
        <p:blipFill>
          <a:blip r:embed="rId2"/>
          <a:stretch>
            <a:fillRect/>
          </a:stretch>
        </p:blipFill>
        <p:spPr>
          <a:xfrm>
            <a:off x="8314006" y="3488378"/>
            <a:ext cx="3877994" cy="3369622"/>
          </a:xfrm>
          <a:prstGeom prst="rect">
            <a:avLst/>
          </a:prstGeom>
        </p:spPr>
      </p:pic>
    </p:spTree>
    <p:extLst>
      <p:ext uri="{BB962C8B-B14F-4D97-AF65-F5344CB8AC3E}">
        <p14:creationId xmlns:p14="http://schemas.microsoft.com/office/powerpoint/2010/main" val="3995244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82F9564-75C3-4665-B8AA-8993A27271A7}"/>
              </a:ext>
            </a:extLst>
          </p:cNvPr>
          <p:cNvSpPr>
            <a:spLocks noGrp="1"/>
          </p:cNvSpPr>
          <p:nvPr>
            <p:ph type="title"/>
          </p:nvPr>
        </p:nvSpPr>
        <p:spPr>
          <a:xfrm>
            <a:off x="1294362" y="1268754"/>
            <a:ext cx="9603275" cy="1049235"/>
          </a:xfrm>
        </p:spPr>
        <p:txBody>
          <a:bodyPr>
            <a:normAutofit/>
          </a:bodyPr>
          <a:lstStyle/>
          <a:p>
            <a:r>
              <a:rPr lang="pt-BR" sz="3600" b="1" dirty="0"/>
              <a:t>Comentando Mt 10,20...</a:t>
            </a:r>
          </a:p>
        </p:txBody>
      </p:sp>
      <p:sp>
        <p:nvSpPr>
          <p:cNvPr id="3" name="Retângulo 2">
            <a:extLst>
              <a:ext uri="{FF2B5EF4-FFF2-40B4-BE49-F238E27FC236}">
                <a16:creationId xmlns="" xmlns:a16="http://schemas.microsoft.com/office/drawing/2014/main" id="{20B81D62-7620-4450-B0E7-8ABE3D7571FF}"/>
              </a:ext>
            </a:extLst>
          </p:cNvPr>
          <p:cNvSpPr/>
          <p:nvPr/>
        </p:nvSpPr>
        <p:spPr>
          <a:xfrm>
            <a:off x="1162929" y="2172926"/>
            <a:ext cx="6096000" cy="3539430"/>
          </a:xfrm>
          <a:prstGeom prst="rect">
            <a:avLst/>
          </a:prstGeom>
        </p:spPr>
        <p:txBody>
          <a:bodyPr>
            <a:spAutoFit/>
          </a:bodyPr>
          <a:lstStyle/>
          <a:p>
            <a:pPr algn="just"/>
            <a:r>
              <a:rPr lang="pt-BR" sz="3200" dirty="0"/>
              <a:t>“Se, portanto, o Espírito Santo fala naqueles que, por causa de Cristo, são levados perante os tribunais, por que não deveria falar também naqueles que dão Cristo àqueles que aprendem?”</a:t>
            </a:r>
          </a:p>
          <a:p>
            <a:pPr algn="r"/>
            <a:r>
              <a:rPr lang="pt-BR" sz="2400" b="1" dirty="0"/>
              <a:t>(28)     </a:t>
            </a:r>
            <a:r>
              <a:rPr lang="pt-BR" sz="2800" dirty="0"/>
              <a:t>Santo Agostinho</a:t>
            </a:r>
            <a:endParaRPr lang="pt-BR" sz="2800" b="1" dirty="0"/>
          </a:p>
        </p:txBody>
      </p:sp>
      <p:pic>
        <p:nvPicPr>
          <p:cNvPr id="4" name="Imagem 3">
            <a:extLst>
              <a:ext uri="{FF2B5EF4-FFF2-40B4-BE49-F238E27FC236}">
                <a16:creationId xmlns="" xmlns:a16="http://schemas.microsoft.com/office/drawing/2014/main" id="{EC71A74D-3D9F-4594-9D5B-09C09F6469DC}"/>
              </a:ext>
            </a:extLst>
          </p:cNvPr>
          <p:cNvPicPr>
            <a:picLocks noChangeAspect="1"/>
          </p:cNvPicPr>
          <p:nvPr/>
        </p:nvPicPr>
        <p:blipFill>
          <a:blip r:embed="rId2"/>
          <a:stretch>
            <a:fillRect/>
          </a:stretch>
        </p:blipFill>
        <p:spPr>
          <a:xfrm>
            <a:off x="8314608" y="3486620"/>
            <a:ext cx="3877392" cy="3371380"/>
          </a:xfrm>
          <a:prstGeom prst="rect">
            <a:avLst/>
          </a:prstGeom>
        </p:spPr>
      </p:pic>
    </p:spTree>
    <p:extLst>
      <p:ext uri="{BB962C8B-B14F-4D97-AF65-F5344CB8AC3E}">
        <p14:creationId xmlns:p14="http://schemas.microsoft.com/office/powerpoint/2010/main" val="3269545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AE5C350-B467-450B-AC10-E0EA1821078D}"/>
              </a:ext>
            </a:extLst>
          </p:cNvPr>
          <p:cNvSpPr>
            <a:spLocks noGrp="1"/>
          </p:cNvSpPr>
          <p:nvPr>
            <p:ph type="title"/>
          </p:nvPr>
        </p:nvSpPr>
        <p:spPr>
          <a:xfrm>
            <a:off x="1451578" y="1138531"/>
            <a:ext cx="9603275" cy="1049235"/>
          </a:xfrm>
        </p:spPr>
        <p:txBody>
          <a:bodyPr/>
          <a:lstStyle/>
          <a:p>
            <a:r>
              <a:rPr lang="pt-BR" dirty="0"/>
              <a:t>Assim foi constituída</a:t>
            </a:r>
          </a:p>
        </p:txBody>
      </p:sp>
      <p:sp>
        <p:nvSpPr>
          <p:cNvPr id="3" name="Espaço Reservado para Conteúdo 2">
            <a:extLst>
              <a:ext uri="{FF2B5EF4-FFF2-40B4-BE49-F238E27FC236}">
                <a16:creationId xmlns="" xmlns:a16="http://schemas.microsoft.com/office/drawing/2014/main" id="{0378594B-F36F-40D6-A9B1-2BE3B0B7C53D}"/>
              </a:ext>
            </a:extLst>
          </p:cNvPr>
          <p:cNvSpPr>
            <a:spLocks noGrp="1"/>
          </p:cNvSpPr>
          <p:nvPr>
            <p:ph idx="1"/>
          </p:nvPr>
        </p:nvSpPr>
        <p:spPr>
          <a:xfrm>
            <a:off x="1451579" y="2015732"/>
            <a:ext cx="10223586" cy="4053764"/>
          </a:xfrm>
        </p:spPr>
        <p:txBody>
          <a:bodyPr>
            <a:normAutofit fontScale="85000" lnSpcReduction="20000"/>
          </a:bodyPr>
          <a:lstStyle/>
          <a:p>
            <a:r>
              <a:rPr lang="pt-BR" sz="3600" dirty="0"/>
              <a:t>Comissão</a:t>
            </a:r>
          </a:p>
          <a:p>
            <a:endParaRPr lang="pt-BR" sz="3600" dirty="0"/>
          </a:p>
          <a:p>
            <a:pPr marL="0" indent="0" algn="just">
              <a:buNone/>
            </a:pPr>
            <a:endParaRPr lang="pt-BR" sz="3600" dirty="0" smtClean="0"/>
          </a:p>
          <a:p>
            <a:pPr marL="0" indent="0" algn="just">
              <a:buNone/>
            </a:pPr>
            <a:r>
              <a:rPr lang="pt-BR" sz="3600" dirty="0" smtClean="0"/>
              <a:t>Elaborar </a:t>
            </a:r>
            <a:r>
              <a:rPr lang="pt-BR" sz="3600" dirty="0"/>
              <a:t>um subsídio com fundamentação bíblico-teológica e orientações pastorais do Magistério Universal e da CNBB, com relação aos ministérios em geral e, em particular, ao ministério da Palavra. </a:t>
            </a:r>
            <a:r>
              <a:rPr lang="pt-BR" sz="3600" b="1" dirty="0"/>
              <a:t>(</a:t>
            </a:r>
            <a:r>
              <a:rPr lang="pt-BR" sz="3600" b="1" dirty="0">
                <a:latin typeface="Bookman Old Style" panose="02050604050505020204" pitchFamily="18" charset="0"/>
              </a:rPr>
              <a:t>1</a:t>
            </a:r>
            <a:r>
              <a:rPr lang="pt-BR" sz="3600" b="1" dirty="0"/>
              <a:t>)</a:t>
            </a:r>
          </a:p>
          <a:p>
            <a:endParaRPr lang="pt-BR" dirty="0"/>
          </a:p>
        </p:txBody>
      </p:sp>
      <p:pic>
        <p:nvPicPr>
          <p:cNvPr id="5" name="Imagem 4">
            <a:extLst>
              <a:ext uri="{FF2B5EF4-FFF2-40B4-BE49-F238E27FC236}">
                <a16:creationId xmlns="" xmlns:a16="http://schemas.microsoft.com/office/drawing/2014/main" id="{B13E52F9-5BB1-42EC-AC11-31ACE3AA5390}"/>
              </a:ext>
            </a:extLst>
          </p:cNvPr>
          <p:cNvPicPr>
            <a:picLocks noChangeAspect="1"/>
          </p:cNvPicPr>
          <p:nvPr/>
        </p:nvPicPr>
        <p:blipFill>
          <a:blip r:embed="rId2"/>
          <a:stretch>
            <a:fillRect/>
          </a:stretch>
        </p:blipFill>
        <p:spPr>
          <a:xfrm>
            <a:off x="6953739" y="1"/>
            <a:ext cx="5238261" cy="3326296"/>
          </a:xfrm>
          <a:prstGeom prst="rect">
            <a:avLst/>
          </a:prstGeom>
        </p:spPr>
      </p:pic>
      <p:sp>
        <p:nvSpPr>
          <p:cNvPr id="6" name="Seta: para Baixo 5">
            <a:extLst>
              <a:ext uri="{FF2B5EF4-FFF2-40B4-BE49-F238E27FC236}">
                <a16:creationId xmlns="" xmlns:a16="http://schemas.microsoft.com/office/drawing/2014/main" id="{A90EE7DC-361B-4970-8E13-8F7ABED281AD}"/>
              </a:ext>
            </a:extLst>
          </p:cNvPr>
          <p:cNvSpPr/>
          <p:nvPr/>
        </p:nvSpPr>
        <p:spPr>
          <a:xfrm>
            <a:off x="2332382" y="2662609"/>
            <a:ext cx="622852" cy="9773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092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C5E5ECF-D7BE-44FE-A76E-51C19E6AC8F8}"/>
              </a:ext>
            </a:extLst>
          </p:cNvPr>
          <p:cNvSpPr>
            <a:spLocks noGrp="1"/>
          </p:cNvSpPr>
          <p:nvPr>
            <p:ph type="title"/>
          </p:nvPr>
        </p:nvSpPr>
        <p:spPr>
          <a:xfrm>
            <a:off x="1451579" y="948604"/>
            <a:ext cx="9603275" cy="1049235"/>
          </a:xfrm>
        </p:spPr>
        <p:txBody>
          <a:bodyPr>
            <a:normAutofit fontScale="90000"/>
          </a:bodyPr>
          <a:lstStyle/>
          <a:p>
            <a:r>
              <a:rPr lang="pt-BR" dirty="0"/>
              <a:t>Palavra e sacramento não se opõem nem se confundem.</a:t>
            </a:r>
            <a:br>
              <a:rPr lang="pt-BR" dirty="0"/>
            </a:br>
            <a:endParaRPr lang="pt-BR" dirty="0"/>
          </a:p>
        </p:txBody>
      </p:sp>
      <p:sp>
        <p:nvSpPr>
          <p:cNvPr id="3" name="Retângulo 2">
            <a:extLst>
              <a:ext uri="{FF2B5EF4-FFF2-40B4-BE49-F238E27FC236}">
                <a16:creationId xmlns="" xmlns:a16="http://schemas.microsoft.com/office/drawing/2014/main" id="{DBE77E55-A8FF-4280-85BD-48E9E13206B2}"/>
              </a:ext>
            </a:extLst>
          </p:cNvPr>
          <p:cNvSpPr/>
          <p:nvPr/>
        </p:nvSpPr>
        <p:spPr>
          <a:xfrm>
            <a:off x="4356297" y="1997839"/>
            <a:ext cx="7681732" cy="3539430"/>
          </a:xfrm>
          <a:prstGeom prst="rect">
            <a:avLst/>
          </a:prstGeom>
        </p:spPr>
        <p:txBody>
          <a:bodyPr wrap="square">
            <a:spAutoFit/>
          </a:bodyPr>
          <a:lstStyle/>
          <a:p>
            <a:pPr algn="just"/>
            <a:r>
              <a:rPr lang="pt-BR" sz="3200" dirty="0"/>
              <a:t>“Superamos já a velha contraposição entre Palavra e Sacramento: a Palavra proclamada, viva e eficaz, prepara a recepção do Sacramento e, no Sacramento, essa Palavra alcança a sua máxima eficácia</a:t>
            </a:r>
            <a:r>
              <a:rPr lang="pt-BR" sz="3200" dirty="0" smtClean="0"/>
              <a:t>”</a:t>
            </a:r>
          </a:p>
          <a:p>
            <a:pPr algn="just"/>
            <a:r>
              <a:rPr lang="pt-BR" sz="3200" dirty="0" smtClean="0"/>
              <a:t>(EG, n. 174).                         </a:t>
            </a:r>
            <a:r>
              <a:rPr lang="pt-BR" sz="2800" b="1" dirty="0" smtClean="0"/>
              <a:t>(29)</a:t>
            </a:r>
            <a:endParaRPr lang="pt-BR" sz="2800" b="1" dirty="0"/>
          </a:p>
        </p:txBody>
      </p:sp>
      <p:pic>
        <p:nvPicPr>
          <p:cNvPr id="4" name="Imagem 3">
            <a:extLst>
              <a:ext uri="{FF2B5EF4-FFF2-40B4-BE49-F238E27FC236}">
                <a16:creationId xmlns="" xmlns:a16="http://schemas.microsoft.com/office/drawing/2014/main" id="{CF904A42-0EB3-4AE1-925C-B8BE10E92294}"/>
              </a:ext>
            </a:extLst>
          </p:cNvPr>
          <p:cNvPicPr>
            <a:picLocks noChangeAspect="1"/>
          </p:cNvPicPr>
          <p:nvPr/>
        </p:nvPicPr>
        <p:blipFill>
          <a:blip r:embed="rId2"/>
          <a:stretch>
            <a:fillRect/>
          </a:stretch>
        </p:blipFill>
        <p:spPr>
          <a:xfrm>
            <a:off x="0" y="2148253"/>
            <a:ext cx="4342228" cy="3295943"/>
          </a:xfrm>
          <a:prstGeom prst="rect">
            <a:avLst/>
          </a:prstGeom>
        </p:spPr>
      </p:pic>
    </p:spTree>
    <p:extLst>
      <p:ext uri="{BB962C8B-B14F-4D97-AF65-F5344CB8AC3E}">
        <p14:creationId xmlns:p14="http://schemas.microsoft.com/office/powerpoint/2010/main" val="16489497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774D16B0-6B90-47F0-9055-18BE18CBA86D}"/>
              </a:ext>
            </a:extLst>
          </p:cNvPr>
          <p:cNvPicPr>
            <a:picLocks noChangeAspect="1"/>
          </p:cNvPicPr>
          <p:nvPr/>
        </p:nvPicPr>
        <p:blipFill>
          <a:blip r:embed="rId2"/>
          <a:stretch>
            <a:fillRect/>
          </a:stretch>
        </p:blipFill>
        <p:spPr>
          <a:xfrm>
            <a:off x="-1" y="1832515"/>
            <a:ext cx="12192000" cy="5025485"/>
          </a:xfrm>
          <a:prstGeom prst="rect">
            <a:avLst/>
          </a:prstGeom>
        </p:spPr>
      </p:pic>
      <p:sp>
        <p:nvSpPr>
          <p:cNvPr id="2" name="Título 1">
            <a:extLst>
              <a:ext uri="{FF2B5EF4-FFF2-40B4-BE49-F238E27FC236}">
                <a16:creationId xmlns="" xmlns:a16="http://schemas.microsoft.com/office/drawing/2014/main" id="{28BBA580-AAD5-4690-9F31-69ABFA7CE173}"/>
              </a:ext>
            </a:extLst>
          </p:cNvPr>
          <p:cNvSpPr>
            <a:spLocks noGrp="1"/>
          </p:cNvSpPr>
          <p:nvPr>
            <p:ph type="title"/>
          </p:nvPr>
        </p:nvSpPr>
        <p:spPr>
          <a:xfrm>
            <a:off x="1395309" y="888925"/>
            <a:ext cx="9603275" cy="1049235"/>
          </a:xfrm>
        </p:spPr>
        <p:txBody>
          <a:bodyPr>
            <a:normAutofit/>
          </a:bodyPr>
          <a:lstStyle/>
          <a:p>
            <a:pPr algn="ctr"/>
            <a:r>
              <a:rPr lang="pt-BR" b="1" dirty="0"/>
              <a:t>Cap. III: O MINISTÉRIO DA PALAVRA NO ENSINAMENTO DO CONCÍLIO VATICANO II</a:t>
            </a:r>
          </a:p>
        </p:txBody>
      </p:sp>
      <p:sp>
        <p:nvSpPr>
          <p:cNvPr id="3" name="Retângulo 2">
            <a:extLst>
              <a:ext uri="{FF2B5EF4-FFF2-40B4-BE49-F238E27FC236}">
                <a16:creationId xmlns="" xmlns:a16="http://schemas.microsoft.com/office/drawing/2014/main" id="{B7FDF797-504B-4C52-877A-8ADF1429AC14}"/>
              </a:ext>
            </a:extLst>
          </p:cNvPr>
          <p:cNvSpPr/>
          <p:nvPr/>
        </p:nvSpPr>
        <p:spPr>
          <a:xfrm>
            <a:off x="194602" y="4345257"/>
            <a:ext cx="11802793" cy="2062103"/>
          </a:xfrm>
          <a:prstGeom prst="rect">
            <a:avLst/>
          </a:prstGeom>
        </p:spPr>
        <p:txBody>
          <a:bodyPr wrap="square">
            <a:spAutoFit/>
          </a:bodyPr>
          <a:lstStyle/>
          <a:p>
            <a:pPr algn="just"/>
            <a:r>
              <a:rPr lang="pt-BR" sz="3200" dirty="0"/>
              <a:t>Os cristãos leigos e leigas são “</a:t>
            </a:r>
            <a:r>
              <a:rPr lang="pt-BR" sz="3200" i="1" dirty="0"/>
              <a:t>incorporados a Cristo pelo Batismo” e, como tais, são “feitos participantes do múnus sacerdotal, profético e real de Cristo, exercem sua parte na missão de todo o povo cristão na Igreja e no mundo”</a:t>
            </a:r>
            <a:r>
              <a:rPr lang="pt-BR" sz="3200" dirty="0"/>
              <a:t>. 			</a:t>
            </a:r>
            <a:r>
              <a:rPr lang="pt-BR" sz="2800" b="1" dirty="0"/>
              <a:t>(30)</a:t>
            </a:r>
          </a:p>
        </p:txBody>
      </p:sp>
      <p:sp>
        <p:nvSpPr>
          <p:cNvPr id="5" name="CaixaDeTexto 4">
            <a:extLst>
              <a:ext uri="{FF2B5EF4-FFF2-40B4-BE49-F238E27FC236}">
                <a16:creationId xmlns="" xmlns:a16="http://schemas.microsoft.com/office/drawing/2014/main" id="{C6165203-B0A7-4714-B89E-96C88572A318}"/>
              </a:ext>
            </a:extLst>
          </p:cNvPr>
          <p:cNvSpPr txBox="1"/>
          <p:nvPr/>
        </p:nvSpPr>
        <p:spPr>
          <a:xfrm>
            <a:off x="9676222" y="3198167"/>
            <a:ext cx="1041009" cy="523220"/>
          </a:xfrm>
          <a:prstGeom prst="rect">
            <a:avLst/>
          </a:prstGeom>
          <a:noFill/>
        </p:spPr>
        <p:txBody>
          <a:bodyPr wrap="square" rtlCol="0">
            <a:spAutoFit/>
          </a:bodyPr>
          <a:lstStyle/>
          <a:p>
            <a:r>
              <a:rPr lang="pt-BR" sz="2800" b="1" dirty="0"/>
              <a:t>n. 31</a:t>
            </a:r>
          </a:p>
        </p:txBody>
      </p:sp>
    </p:spTree>
    <p:extLst>
      <p:ext uri="{BB962C8B-B14F-4D97-AF65-F5344CB8AC3E}">
        <p14:creationId xmlns:p14="http://schemas.microsoft.com/office/powerpoint/2010/main" val="11864997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8010BC26-8526-4F76-80D2-3E4EA8CA5EC4}"/>
              </a:ext>
            </a:extLst>
          </p:cNvPr>
          <p:cNvPicPr>
            <a:picLocks noChangeAspect="1"/>
          </p:cNvPicPr>
          <p:nvPr/>
        </p:nvPicPr>
        <p:blipFill>
          <a:blip r:embed="rId2"/>
          <a:stretch>
            <a:fillRect/>
          </a:stretch>
        </p:blipFill>
        <p:spPr>
          <a:xfrm>
            <a:off x="7547579" y="247589"/>
            <a:ext cx="4491404" cy="6362822"/>
          </a:xfrm>
          <a:prstGeom prst="rect">
            <a:avLst/>
          </a:prstGeom>
        </p:spPr>
      </p:pic>
      <p:sp>
        <p:nvSpPr>
          <p:cNvPr id="4" name="Retângulo 3">
            <a:extLst>
              <a:ext uri="{FF2B5EF4-FFF2-40B4-BE49-F238E27FC236}">
                <a16:creationId xmlns="" xmlns:a16="http://schemas.microsoft.com/office/drawing/2014/main" id="{446577D6-6EC0-416D-A129-A7173307EBB0}"/>
              </a:ext>
            </a:extLst>
          </p:cNvPr>
          <p:cNvSpPr/>
          <p:nvPr/>
        </p:nvSpPr>
        <p:spPr>
          <a:xfrm>
            <a:off x="1275471" y="1329136"/>
            <a:ext cx="6096000" cy="5386090"/>
          </a:xfrm>
          <a:prstGeom prst="rect">
            <a:avLst/>
          </a:prstGeom>
        </p:spPr>
        <p:txBody>
          <a:bodyPr>
            <a:spAutoFit/>
          </a:bodyPr>
          <a:lstStyle/>
          <a:p>
            <a:pPr algn="just"/>
            <a:r>
              <a:rPr lang="pt-BR" sz="2800" dirty="0"/>
              <a:t>“Na Igreja há diversidade de ministérios, mas unidade de missão. Os apóstolos e seus sucessores receberam de Cristo o ofício de ensinar, santificar e governar, em seu nome e com seu poder. Ora, os leigos efetivamente participam do ofício sacerdotal, profético e real de Cristo, e têm a missão de todo o povo de Deus” (AA, n. </a:t>
            </a:r>
            <a:r>
              <a:rPr lang="pt-BR" sz="3200" dirty="0"/>
              <a:t>2)         </a:t>
            </a:r>
            <a:r>
              <a:rPr lang="pt-BR" sz="3200" dirty="0" smtClean="0"/>
              <a:t>						   </a:t>
            </a:r>
            <a:r>
              <a:rPr lang="pt-BR" sz="2800" b="1" dirty="0" smtClean="0"/>
              <a:t>(</a:t>
            </a:r>
            <a:r>
              <a:rPr lang="pt-BR" sz="2800" b="1" dirty="0"/>
              <a:t>31)</a:t>
            </a:r>
          </a:p>
        </p:txBody>
      </p:sp>
    </p:spTree>
    <p:extLst>
      <p:ext uri="{BB962C8B-B14F-4D97-AF65-F5344CB8AC3E}">
        <p14:creationId xmlns:p14="http://schemas.microsoft.com/office/powerpoint/2010/main" val="24469068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EAC52B2-6B50-48CA-863F-AEFD108DE4F3}"/>
              </a:ext>
            </a:extLst>
          </p:cNvPr>
          <p:cNvSpPr>
            <a:spLocks noGrp="1"/>
          </p:cNvSpPr>
          <p:nvPr>
            <p:ph type="title"/>
          </p:nvPr>
        </p:nvSpPr>
        <p:spPr/>
        <p:txBody>
          <a:bodyPr/>
          <a:lstStyle/>
          <a:p>
            <a:endParaRPr lang="pt-BR"/>
          </a:p>
        </p:txBody>
      </p:sp>
      <p:sp>
        <p:nvSpPr>
          <p:cNvPr id="3" name="Retângulo 2">
            <a:extLst>
              <a:ext uri="{FF2B5EF4-FFF2-40B4-BE49-F238E27FC236}">
                <a16:creationId xmlns="" xmlns:a16="http://schemas.microsoft.com/office/drawing/2014/main" id="{C17586FA-3B39-44CC-AA92-B74E52CBED2F}"/>
              </a:ext>
            </a:extLst>
          </p:cNvPr>
          <p:cNvSpPr/>
          <p:nvPr/>
        </p:nvSpPr>
        <p:spPr>
          <a:xfrm>
            <a:off x="965982" y="2083163"/>
            <a:ext cx="5392615" cy="3970318"/>
          </a:xfrm>
          <a:prstGeom prst="rect">
            <a:avLst/>
          </a:prstGeom>
        </p:spPr>
        <p:txBody>
          <a:bodyPr wrap="square">
            <a:spAutoFit/>
          </a:bodyPr>
          <a:lstStyle/>
          <a:p>
            <a:pPr algn="just"/>
            <a:r>
              <a:rPr lang="pt-BR" sz="3600" dirty="0"/>
              <a:t>Entre as formas de participação dos cristãos leigos e leigas no múnus profético de Cristo destaca-se sua atuação na Celebração da Palavra de Deus.           </a:t>
            </a:r>
            <a:r>
              <a:rPr lang="pt-BR" sz="2800" b="1" dirty="0"/>
              <a:t>(32)</a:t>
            </a:r>
          </a:p>
        </p:txBody>
      </p:sp>
      <p:pic>
        <p:nvPicPr>
          <p:cNvPr id="4" name="Imagem 3">
            <a:extLst>
              <a:ext uri="{FF2B5EF4-FFF2-40B4-BE49-F238E27FC236}">
                <a16:creationId xmlns="" xmlns:a16="http://schemas.microsoft.com/office/drawing/2014/main" id="{A28E52C0-CD0A-4062-BAAC-49F1132CE11D}"/>
              </a:ext>
            </a:extLst>
          </p:cNvPr>
          <p:cNvPicPr>
            <a:picLocks noChangeAspect="1"/>
          </p:cNvPicPr>
          <p:nvPr/>
        </p:nvPicPr>
        <p:blipFill>
          <a:blip r:embed="rId2"/>
          <a:stretch>
            <a:fillRect/>
          </a:stretch>
        </p:blipFill>
        <p:spPr>
          <a:xfrm>
            <a:off x="6513340" y="804519"/>
            <a:ext cx="5128553" cy="4762500"/>
          </a:xfrm>
          <a:prstGeom prst="rect">
            <a:avLst/>
          </a:prstGeom>
        </p:spPr>
      </p:pic>
    </p:spTree>
    <p:extLst>
      <p:ext uri="{BB962C8B-B14F-4D97-AF65-F5344CB8AC3E}">
        <p14:creationId xmlns:p14="http://schemas.microsoft.com/office/powerpoint/2010/main" val="24596490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D2BC2448-2DBE-4404-ACD2-4146AFD967AA}"/>
              </a:ext>
            </a:extLst>
          </p:cNvPr>
          <p:cNvPicPr>
            <a:picLocks noChangeAspect="1"/>
          </p:cNvPicPr>
          <p:nvPr/>
        </p:nvPicPr>
        <p:blipFill>
          <a:blip r:embed="rId2"/>
          <a:stretch>
            <a:fillRect/>
          </a:stretch>
        </p:blipFill>
        <p:spPr>
          <a:xfrm>
            <a:off x="0" y="0"/>
            <a:ext cx="12192000" cy="2229468"/>
          </a:xfrm>
          <a:prstGeom prst="rect">
            <a:avLst/>
          </a:prstGeom>
        </p:spPr>
      </p:pic>
      <p:sp>
        <p:nvSpPr>
          <p:cNvPr id="3" name="Retângulo 2">
            <a:extLst>
              <a:ext uri="{FF2B5EF4-FFF2-40B4-BE49-F238E27FC236}">
                <a16:creationId xmlns="" xmlns:a16="http://schemas.microsoft.com/office/drawing/2014/main" id="{15CFF4A5-B9A3-4F87-9EDC-738425451751}"/>
              </a:ext>
            </a:extLst>
          </p:cNvPr>
          <p:cNvSpPr/>
          <p:nvPr/>
        </p:nvSpPr>
        <p:spPr>
          <a:xfrm>
            <a:off x="1206308" y="2637431"/>
            <a:ext cx="9779383" cy="3539430"/>
          </a:xfrm>
          <a:prstGeom prst="rect">
            <a:avLst/>
          </a:prstGeom>
        </p:spPr>
        <p:txBody>
          <a:bodyPr wrap="square">
            <a:spAutoFit/>
          </a:bodyPr>
          <a:lstStyle/>
          <a:p>
            <a:pPr algn="just"/>
            <a:r>
              <a:rPr lang="pt-BR" sz="3200" dirty="0"/>
              <a:t>“</a:t>
            </a:r>
            <a:r>
              <a:rPr lang="pt-BR" sz="3200" i="1" dirty="0"/>
              <a:t>Promova-se a celebração da Palavra de Deus nas vigílias das solenidades mais privilegiadas, em alguns dias do Advento e da Quaresma, nos domingos e dias santos, especialmente, onde houver falta de sacerdote, quando serão presididas por diáconos ou alguém delegado pelo Bispo</a:t>
            </a:r>
            <a:r>
              <a:rPr lang="pt-BR" sz="3200" dirty="0"/>
              <a:t>” </a:t>
            </a:r>
            <a:r>
              <a:rPr lang="pt-BR" sz="2400" dirty="0"/>
              <a:t>(SC, n. 35,4).</a:t>
            </a:r>
            <a:r>
              <a:rPr lang="pt-BR" sz="2800" dirty="0"/>
              <a:t>						</a:t>
            </a:r>
            <a:r>
              <a:rPr lang="pt-BR" sz="2800" b="1" dirty="0"/>
              <a:t>(32)</a:t>
            </a:r>
          </a:p>
        </p:txBody>
      </p:sp>
    </p:spTree>
    <p:extLst>
      <p:ext uri="{BB962C8B-B14F-4D97-AF65-F5344CB8AC3E}">
        <p14:creationId xmlns:p14="http://schemas.microsoft.com/office/powerpoint/2010/main" val="17863410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E67A903-9418-4F8E-A527-67886EE71B55}"/>
              </a:ext>
            </a:extLst>
          </p:cNvPr>
          <p:cNvSpPr>
            <a:spLocks noGrp="1"/>
          </p:cNvSpPr>
          <p:nvPr>
            <p:ph type="title"/>
          </p:nvPr>
        </p:nvSpPr>
        <p:spPr>
          <a:xfrm>
            <a:off x="1294362" y="1325024"/>
            <a:ext cx="9603275" cy="1049235"/>
          </a:xfrm>
        </p:spPr>
        <p:txBody>
          <a:bodyPr/>
          <a:lstStyle/>
          <a:p>
            <a:pPr algn="ctr"/>
            <a:r>
              <a:rPr lang="pt-BR" b="1" dirty="0"/>
              <a:t>A expressão “</a:t>
            </a:r>
            <a:r>
              <a:rPr lang="pt-BR" b="1" dirty="0">
                <a:solidFill>
                  <a:srgbClr val="FF0000"/>
                </a:solidFill>
              </a:rPr>
              <a:t>ministério da palavra</a:t>
            </a:r>
            <a:r>
              <a:rPr lang="pt-BR" b="1" dirty="0"/>
              <a:t>”</a:t>
            </a:r>
          </a:p>
        </p:txBody>
      </p:sp>
      <p:sp>
        <p:nvSpPr>
          <p:cNvPr id="3" name="Retângulo 2">
            <a:extLst>
              <a:ext uri="{FF2B5EF4-FFF2-40B4-BE49-F238E27FC236}">
                <a16:creationId xmlns="" xmlns:a16="http://schemas.microsoft.com/office/drawing/2014/main" id="{2444B677-6B37-42A7-8C47-01FB44B86038}"/>
              </a:ext>
            </a:extLst>
          </p:cNvPr>
          <p:cNvSpPr/>
          <p:nvPr/>
        </p:nvSpPr>
        <p:spPr>
          <a:xfrm>
            <a:off x="412651" y="1860528"/>
            <a:ext cx="11366695" cy="4062651"/>
          </a:xfrm>
          <a:prstGeom prst="rect">
            <a:avLst/>
          </a:prstGeom>
        </p:spPr>
        <p:txBody>
          <a:bodyPr wrap="square">
            <a:spAutoFit/>
          </a:bodyPr>
          <a:lstStyle/>
          <a:p>
            <a:pPr algn="just"/>
            <a:r>
              <a:rPr lang="pt-BR" sz="2400" dirty="0"/>
              <a:t>- AA 6: “... anúncio de Jesus Cristo ao mundo através de palavras e obras, comunicando a graça de Deus. Isto é feito principalmente pelo ministério da palavra e dos sacramentos, confiado especialmente ao clero, e no qual também os leigos desempenham parte muito importante, que os faz ‘cooperadores da verdade’. </a:t>
            </a:r>
            <a:r>
              <a:rPr lang="pt-BR" sz="2400" b="1" dirty="0"/>
              <a:t>(33)</a:t>
            </a:r>
          </a:p>
          <a:p>
            <a:pPr algn="just"/>
            <a:r>
              <a:rPr lang="pt-BR" sz="2400" dirty="0"/>
              <a:t>- DV 25: “Por esta razão, todos os clérigos, sobretudo os sacerdotes do Cristo e os demais que, como os diáconos e catequistas que se dedicam legitimamente ao ministério da Palavra, devem entregar-se assiduamente à leitura espiritual e ao estudo aprofundado das Escrituras a fim de não virem a ser ‘pregadores vazios e superficiais da Palavra de Deus, que não a escutam em seu interior’. </a:t>
            </a:r>
            <a:r>
              <a:rPr lang="pt-BR" sz="2400" b="1" dirty="0"/>
              <a:t>(34)</a:t>
            </a:r>
          </a:p>
          <a:p>
            <a:pPr marL="285750" indent="-285750" algn="just">
              <a:buFontTx/>
              <a:buChar char="-"/>
            </a:pPr>
            <a:endParaRPr lang="pt-BR" sz="1600" dirty="0"/>
          </a:p>
        </p:txBody>
      </p:sp>
    </p:spTree>
    <p:extLst>
      <p:ext uri="{BB962C8B-B14F-4D97-AF65-F5344CB8AC3E}">
        <p14:creationId xmlns:p14="http://schemas.microsoft.com/office/powerpoint/2010/main" val="276270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A1E66F0-5C98-4A78-A1AB-07E0159F2D30}"/>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6A0E32FC-B5C0-4BDC-A62E-294C634113CB}"/>
              </a:ext>
            </a:extLst>
          </p:cNvPr>
          <p:cNvPicPr>
            <a:picLocks noChangeAspect="1"/>
          </p:cNvPicPr>
          <p:nvPr/>
        </p:nvPicPr>
        <p:blipFill>
          <a:blip r:embed="rId2"/>
          <a:stretch>
            <a:fillRect/>
          </a:stretch>
        </p:blipFill>
        <p:spPr>
          <a:xfrm>
            <a:off x="5811693" y="-1"/>
            <a:ext cx="6380307" cy="4051495"/>
          </a:xfrm>
          <a:prstGeom prst="rect">
            <a:avLst/>
          </a:prstGeom>
        </p:spPr>
      </p:pic>
      <p:sp>
        <p:nvSpPr>
          <p:cNvPr id="4" name="CaixaDeTexto 3">
            <a:extLst>
              <a:ext uri="{FF2B5EF4-FFF2-40B4-BE49-F238E27FC236}">
                <a16:creationId xmlns="" xmlns:a16="http://schemas.microsoft.com/office/drawing/2014/main" id="{4A36D348-E11D-4D2B-8B64-8D4BADBDE535}"/>
              </a:ext>
            </a:extLst>
          </p:cNvPr>
          <p:cNvSpPr txBox="1"/>
          <p:nvPr/>
        </p:nvSpPr>
        <p:spPr>
          <a:xfrm>
            <a:off x="745587" y="2236763"/>
            <a:ext cx="4417256" cy="3231654"/>
          </a:xfrm>
          <a:prstGeom prst="rect">
            <a:avLst/>
          </a:prstGeom>
          <a:noFill/>
        </p:spPr>
        <p:txBody>
          <a:bodyPr wrap="square" rtlCol="0">
            <a:spAutoFit/>
          </a:bodyPr>
          <a:lstStyle/>
          <a:p>
            <a:pPr algn="ctr"/>
            <a:r>
              <a:rPr lang="pt-BR" sz="4400" b="1" dirty="0">
                <a:effectLst>
                  <a:outerShdw blurRad="38100" dist="38100" dir="2700000" algn="tl">
                    <a:srgbClr val="000000">
                      <a:alpha val="43137"/>
                    </a:srgbClr>
                  </a:outerShdw>
                </a:effectLst>
              </a:rPr>
              <a:t>Sobre a valorização da Celebração da Palavra...</a:t>
            </a:r>
          </a:p>
          <a:p>
            <a:pPr algn="r"/>
            <a:r>
              <a:rPr lang="pt-BR" sz="2800" b="1" dirty="0"/>
              <a:t>(36)</a:t>
            </a:r>
          </a:p>
        </p:txBody>
      </p:sp>
    </p:spTree>
    <p:extLst>
      <p:ext uri="{BB962C8B-B14F-4D97-AF65-F5344CB8AC3E}">
        <p14:creationId xmlns:p14="http://schemas.microsoft.com/office/powerpoint/2010/main" val="10307313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3C23BA7C-0D7B-4E4D-8B21-D49B3D135EF2}"/>
              </a:ext>
            </a:extLst>
          </p:cNvPr>
          <p:cNvPicPr>
            <a:picLocks noChangeAspect="1"/>
          </p:cNvPicPr>
          <p:nvPr/>
        </p:nvPicPr>
        <p:blipFill>
          <a:blip r:embed="rId2"/>
          <a:stretch>
            <a:fillRect/>
          </a:stretch>
        </p:blipFill>
        <p:spPr>
          <a:xfrm>
            <a:off x="5348953" y="1744452"/>
            <a:ext cx="6614733" cy="4072481"/>
          </a:xfrm>
          <a:prstGeom prst="rect">
            <a:avLst/>
          </a:prstGeom>
        </p:spPr>
      </p:pic>
      <p:sp>
        <p:nvSpPr>
          <p:cNvPr id="4" name="Balão de Fala: Oval 3">
            <a:extLst>
              <a:ext uri="{FF2B5EF4-FFF2-40B4-BE49-F238E27FC236}">
                <a16:creationId xmlns="" xmlns:a16="http://schemas.microsoft.com/office/drawing/2014/main" id="{B1264443-2392-4E23-AB12-B4289FF53230}"/>
              </a:ext>
            </a:extLst>
          </p:cNvPr>
          <p:cNvSpPr/>
          <p:nvPr/>
        </p:nvSpPr>
        <p:spPr>
          <a:xfrm>
            <a:off x="393896" y="472656"/>
            <a:ext cx="5702104" cy="2543592"/>
          </a:xfrm>
          <a:prstGeom prst="wedgeEllipseCallout">
            <a:avLst>
              <a:gd name="adj1" fmla="val 68006"/>
              <a:gd name="adj2" fmla="val 925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tx1"/>
                </a:solidFill>
              </a:rPr>
              <a:t>Mas...</a:t>
            </a:r>
          </a:p>
          <a:p>
            <a:pPr algn="ctr"/>
            <a:r>
              <a:rPr lang="pt-BR" sz="2800" dirty="0">
                <a:solidFill>
                  <a:schemeClr val="tx1"/>
                </a:solidFill>
              </a:rPr>
              <a:t>Participar da Celebração da Palavra cumpre o preceito dominical da Missa?</a:t>
            </a:r>
          </a:p>
        </p:txBody>
      </p:sp>
    </p:spTree>
    <p:extLst>
      <p:ext uri="{BB962C8B-B14F-4D97-AF65-F5344CB8AC3E}">
        <p14:creationId xmlns:p14="http://schemas.microsoft.com/office/powerpoint/2010/main" val="67083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ACA87BD-8DA9-4073-986D-9B72085D9F01}"/>
              </a:ext>
            </a:extLst>
          </p:cNvPr>
          <p:cNvSpPr>
            <a:spLocks noGrp="1"/>
          </p:cNvSpPr>
          <p:nvPr>
            <p:ph type="title"/>
          </p:nvPr>
        </p:nvSpPr>
        <p:spPr>
          <a:xfrm>
            <a:off x="5006163" y="1198414"/>
            <a:ext cx="3139031" cy="774037"/>
          </a:xfrm>
        </p:spPr>
        <p:txBody>
          <a:bodyPr>
            <a:normAutofit/>
          </a:bodyPr>
          <a:lstStyle/>
          <a:p>
            <a:r>
              <a:rPr lang="pt-BR" sz="4000" b="1" dirty="0" err="1"/>
              <a:t>cân</a:t>
            </a:r>
            <a:r>
              <a:rPr lang="pt-BR" sz="4000" b="1" dirty="0"/>
              <a:t>. 1247</a:t>
            </a:r>
          </a:p>
        </p:txBody>
      </p:sp>
      <p:sp>
        <p:nvSpPr>
          <p:cNvPr id="3" name="Retângulo 2">
            <a:extLst>
              <a:ext uri="{FF2B5EF4-FFF2-40B4-BE49-F238E27FC236}">
                <a16:creationId xmlns="" xmlns:a16="http://schemas.microsoft.com/office/drawing/2014/main" id="{C935CD94-541C-4F25-A533-147DE8C06127}"/>
              </a:ext>
            </a:extLst>
          </p:cNvPr>
          <p:cNvSpPr/>
          <p:nvPr/>
        </p:nvSpPr>
        <p:spPr>
          <a:xfrm>
            <a:off x="5509847" y="1972451"/>
            <a:ext cx="5462953" cy="3785652"/>
          </a:xfrm>
          <a:prstGeom prst="rect">
            <a:avLst/>
          </a:prstGeom>
        </p:spPr>
        <p:txBody>
          <a:bodyPr wrap="square">
            <a:spAutoFit/>
          </a:bodyPr>
          <a:lstStyle/>
          <a:p>
            <a:pPr algn="just"/>
            <a:r>
              <a:rPr lang="pt-BR" sz="4000" dirty="0"/>
              <a:t>Convém lembrar que, “no domingo e, nos outros dias de festa de preceito, os fiéis têm a obrigação de participar da missa”.       			  </a:t>
            </a:r>
            <a:r>
              <a:rPr lang="pt-BR" sz="2800" b="1" dirty="0"/>
              <a:t>(37)</a:t>
            </a:r>
          </a:p>
        </p:txBody>
      </p:sp>
      <p:pic>
        <p:nvPicPr>
          <p:cNvPr id="4" name="Imagem 3">
            <a:extLst>
              <a:ext uri="{FF2B5EF4-FFF2-40B4-BE49-F238E27FC236}">
                <a16:creationId xmlns="" xmlns:a16="http://schemas.microsoft.com/office/drawing/2014/main" id="{BF995271-A5E6-4FB5-881C-C231F8386003}"/>
              </a:ext>
            </a:extLst>
          </p:cNvPr>
          <p:cNvPicPr>
            <a:picLocks noChangeAspect="1"/>
          </p:cNvPicPr>
          <p:nvPr/>
        </p:nvPicPr>
        <p:blipFill>
          <a:blip r:embed="rId2"/>
          <a:stretch>
            <a:fillRect/>
          </a:stretch>
        </p:blipFill>
        <p:spPr>
          <a:xfrm>
            <a:off x="0" y="685822"/>
            <a:ext cx="4724809" cy="4895512"/>
          </a:xfrm>
          <a:prstGeom prst="rect">
            <a:avLst/>
          </a:prstGeom>
        </p:spPr>
      </p:pic>
    </p:spTree>
    <p:extLst>
      <p:ext uri="{BB962C8B-B14F-4D97-AF65-F5344CB8AC3E}">
        <p14:creationId xmlns:p14="http://schemas.microsoft.com/office/powerpoint/2010/main" val="33395916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781E077-6513-4CD9-AAED-E1D06DE862A9}"/>
              </a:ext>
            </a:extLst>
          </p:cNvPr>
          <p:cNvSpPr>
            <a:spLocks noGrp="1"/>
          </p:cNvSpPr>
          <p:nvPr>
            <p:ph type="title"/>
          </p:nvPr>
        </p:nvSpPr>
        <p:spPr>
          <a:xfrm>
            <a:off x="5022166" y="1184347"/>
            <a:ext cx="5962349" cy="1049235"/>
          </a:xfrm>
        </p:spPr>
        <p:txBody>
          <a:bodyPr>
            <a:normAutofit/>
          </a:bodyPr>
          <a:lstStyle/>
          <a:p>
            <a:r>
              <a:rPr lang="pt-BR" sz="4000" b="1" dirty="0" err="1"/>
              <a:t>cân</a:t>
            </a:r>
            <a:r>
              <a:rPr lang="pt-BR" sz="4000" b="1" dirty="0"/>
              <a:t>. 1248</a:t>
            </a:r>
          </a:p>
        </p:txBody>
      </p:sp>
      <p:pic>
        <p:nvPicPr>
          <p:cNvPr id="3" name="Imagem 2">
            <a:extLst>
              <a:ext uri="{FF2B5EF4-FFF2-40B4-BE49-F238E27FC236}">
                <a16:creationId xmlns="" xmlns:a16="http://schemas.microsoft.com/office/drawing/2014/main" id="{2D5C13C2-6FBB-4FCD-BDF1-D92176290969}"/>
              </a:ext>
            </a:extLst>
          </p:cNvPr>
          <p:cNvPicPr>
            <a:picLocks noChangeAspect="1"/>
          </p:cNvPicPr>
          <p:nvPr/>
        </p:nvPicPr>
        <p:blipFill>
          <a:blip r:embed="rId2"/>
          <a:stretch>
            <a:fillRect/>
          </a:stretch>
        </p:blipFill>
        <p:spPr>
          <a:xfrm>
            <a:off x="0" y="804519"/>
            <a:ext cx="4724809" cy="4895512"/>
          </a:xfrm>
          <a:prstGeom prst="rect">
            <a:avLst/>
          </a:prstGeom>
        </p:spPr>
      </p:pic>
      <p:sp>
        <p:nvSpPr>
          <p:cNvPr id="4" name="Retângulo 3">
            <a:extLst>
              <a:ext uri="{FF2B5EF4-FFF2-40B4-BE49-F238E27FC236}">
                <a16:creationId xmlns="" xmlns:a16="http://schemas.microsoft.com/office/drawing/2014/main" id="{6AA93586-525C-456C-97D5-E24F896324B9}"/>
              </a:ext>
            </a:extLst>
          </p:cNvPr>
          <p:cNvSpPr/>
          <p:nvPr/>
        </p:nvSpPr>
        <p:spPr>
          <a:xfrm>
            <a:off x="4825218" y="2444597"/>
            <a:ext cx="7033846" cy="2554545"/>
          </a:xfrm>
          <a:prstGeom prst="rect">
            <a:avLst/>
          </a:prstGeom>
        </p:spPr>
        <p:txBody>
          <a:bodyPr wrap="square">
            <a:spAutoFit/>
          </a:bodyPr>
          <a:lstStyle/>
          <a:p>
            <a:pPr algn="just"/>
            <a:r>
              <a:rPr lang="pt-BR" sz="3200" dirty="0"/>
              <a:t>a) “satisfaz ao preceito de participar da missa quem comparece à missa em qualquer lugar onde é celebrada em rito católico, no próprio dia da festa ou na tarde do dia anterior”; </a:t>
            </a:r>
          </a:p>
        </p:txBody>
      </p:sp>
    </p:spTree>
    <p:extLst>
      <p:ext uri="{BB962C8B-B14F-4D97-AF65-F5344CB8AC3E}">
        <p14:creationId xmlns:p14="http://schemas.microsoft.com/office/powerpoint/2010/main" val="26558548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ço Reservado para Imagem 13">
            <a:extLst>
              <a:ext uri="{FF2B5EF4-FFF2-40B4-BE49-F238E27FC236}">
                <a16:creationId xmlns="" xmlns:a16="http://schemas.microsoft.com/office/drawing/2014/main" id="{024C5C5C-47D1-4CEB-85CB-B0965E5EE6F2}"/>
              </a:ext>
            </a:extLst>
          </p:cNvPr>
          <p:cNvPicPr>
            <a:picLocks noGrp="1" noChangeAspect="1"/>
          </p:cNvPicPr>
          <p:nvPr>
            <p:ph type="pic" idx="1"/>
          </p:nvPr>
        </p:nvPicPr>
        <p:blipFill>
          <a:blip r:embed="rId2"/>
          <a:srcRect t="3113" b="3113"/>
          <a:stretch>
            <a:fillRect/>
          </a:stretch>
        </p:blipFill>
        <p:spPr/>
      </p:pic>
      <p:sp>
        <p:nvSpPr>
          <p:cNvPr id="11" name="Espaço Reservado para Texto 10">
            <a:extLst>
              <a:ext uri="{FF2B5EF4-FFF2-40B4-BE49-F238E27FC236}">
                <a16:creationId xmlns="" xmlns:a16="http://schemas.microsoft.com/office/drawing/2014/main" id="{DD4DA095-C8AD-4E28-BEEB-88FC4ED5AA5E}"/>
              </a:ext>
            </a:extLst>
          </p:cNvPr>
          <p:cNvSpPr>
            <a:spLocks noGrp="1"/>
          </p:cNvSpPr>
          <p:nvPr>
            <p:ph type="body" sz="half" idx="2"/>
          </p:nvPr>
        </p:nvSpPr>
        <p:spPr>
          <a:xfrm>
            <a:off x="1392702" y="2546252"/>
            <a:ext cx="5879460" cy="3390314"/>
          </a:xfrm>
        </p:spPr>
        <p:txBody>
          <a:bodyPr>
            <a:normAutofit fontScale="85000" lnSpcReduction="10000"/>
          </a:bodyPr>
          <a:lstStyle/>
          <a:p>
            <a:r>
              <a:rPr lang="pt-BR" sz="4000" b="1" dirty="0"/>
              <a:t>DOCUMENTO 108</a:t>
            </a:r>
          </a:p>
          <a:p>
            <a:endParaRPr lang="pt-BR" dirty="0"/>
          </a:p>
          <a:p>
            <a:pPr algn="ctr"/>
            <a:r>
              <a:rPr lang="pt-BR" sz="3600" dirty="0"/>
              <a:t>SE OCUPA ESPECIFICAMENTE DO </a:t>
            </a:r>
            <a:r>
              <a:rPr lang="pt-BR" sz="3600" dirty="0">
                <a:solidFill>
                  <a:srgbClr val="FF0000"/>
                </a:solidFill>
              </a:rPr>
              <a:t>MINISTÉRIO DA PALAVRA</a:t>
            </a:r>
            <a:r>
              <a:rPr lang="pt-BR" sz="3600" dirty="0"/>
              <a:t>, CONFIADO AOS CRISTÃOS </a:t>
            </a:r>
            <a:r>
              <a:rPr lang="pt-BR" sz="3600" dirty="0">
                <a:solidFill>
                  <a:srgbClr val="FF0000"/>
                </a:solidFill>
              </a:rPr>
              <a:t>LEIGOS E LEIGAS</a:t>
            </a:r>
            <a:r>
              <a:rPr lang="pt-BR" sz="3600" dirty="0"/>
              <a:t>. </a:t>
            </a:r>
            <a:r>
              <a:rPr lang="pt-BR" sz="3600" b="1" dirty="0"/>
              <a:t>(</a:t>
            </a:r>
            <a:r>
              <a:rPr lang="pt-BR" sz="3600" b="1" dirty="0">
                <a:latin typeface="Bookman Old Style" panose="02050604050505020204" pitchFamily="18" charset="0"/>
              </a:rPr>
              <a:t>1</a:t>
            </a:r>
            <a:r>
              <a:rPr lang="pt-BR" sz="3600" b="1" dirty="0"/>
              <a:t>)</a:t>
            </a:r>
          </a:p>
        </p:txBody>
      </p:sp>
      <p:pic>
        <p:nvPicPr>
          <p:cNvPr id="17" name="Imagem 16">
            <a:extLst>
              <a:ext uri="{FF2B5EF4-FFF2-40B4-BE49-F238E27FC236}">
                <a16:creationId xmlns="" xmlns:a16="http://schemas.microsoft.com/office/drawing/2014/main" id="{F11FE3CC-C959-4D2F-95A9-8E9EFD5A52E5}"/>
              </a:ext>
            </a:extLst>
          </p:cNvPr>
          <p:cNvPicPr>
            <a:picLocks noChangeAspect="1"/>
          </p:cNvPicPr>
          <p:nvPr/>
        </p:nvPicPr>
        <p:blipFill>
          <a:blip r:embed="rId3"/>
          <a:stretch>
            <a:fillRect/>
          </a:stretch>
        </p:blipFill>
        <p:spPr>
          <a:xfrm>
            <a:off x="427012" y="138551"/>
            <a:ext cx="6667500" cy="2252957"/>
          </a:xfrm>
          <a:prstGeom prst="rect">
            <a:avLst/>
          </a:prstGeom>
        </p:spPr>
      </p:pic>
    </p:spTree>
    <p:extLst>
      <p:ext uri="{BB962C8B-B14F-4D97-AF65-F5344CB8AC3E}">
        <p14:creationId xmlns:p14="http://schemas.microsoft.com/office/powerpoint/2010/main" val="278069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circle(in)">
                                      <p:cBhvr>
                                        <p:cTn id="7" dur="20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11">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67A2C63-A957-4F4E-8166-020C6DEEFABA}"/>
              </a:ext>
            </a:extLst>
          </p:cNvPr>
          <p:cNvSpPr>
            <a:spLocks noGrp="1"/>
          </p:cNvSpPr>
          <p:nvPr>
            <p:ph type="title"/>
          </p:nvPr>
        </p:nvSpPr>
        <p:spPr>
          <a:xfrm>
            <a:off x="4724809" y="1202833"/>
            <a:ext cx="6330045" cy="1049235"/>
          </a:xfrm>
        </p:spPr>
        <p:txBody>
          <a:bodyPr>
            <a:normAutofit/>
          </a:bodyPr>
          <a:lstStyle/>
          <a:p>
            <a:r>
              <a:rPr lang="pt-BR" sz="4000" b="1" dirty="0" err="1"/>
              <a:t>cân</a:t>
            </a:r>
            <a:r>
              <a:rPr lang="pt-BR" sz="4000" b="1" dirty="0"/>
              <a:t>. 1248</a:t>
            </a:r>
          </a:p>
        </p:txBody>
      </p:sp>
      <p:sp>
        <p:nvSpPr>
          <p:cNvPr id="3" name="Retângulo 2">
            <a:extLst>
              <a:ext uri="{FF2B5EF4-FFF2-40B4-BE49-F238E27FC236}">
                <a16:creationId xmlns="" xmlns:a16="http://schemas.microsoft.com/office/drawing/2014/main" id="{865393C6-9231-4FF0-B80A-C7E9204FB3B9}"/>
              </a:ext>
            </a:extLst>
          </p:cNvPr>
          <p:cNvSpPr/>
          <p:nvPr/>
        </p:nvSpPr>
        <p:spPr>
          <a:xfrm>
            <a:off x="4724809" y="1880943"/>
            <a:ext cx="7232729" cy="3785652"/>
          </a:xfrm>
          <a:prstGeom prst="rect">
            <a:avLst/>
          </a:prstGeom>
        </p:spPr>
        <p:txBody>
          <a:bodyPr wrap="square">
            <a:spAutoFit/>
          </a:bodyPr>
          <a:lstStyle/>
          <a:p>
            <a:pPr algn="just"/>
            <a:r>
              <a:rPr lang="pt-BR" sz="2400" dirty="0"/>
              <a:t>b) “por falta de ministro sagrado ou por outra grave causa, se a participação na Celebração Eucarística se tornar impossível, recomenda-se vivamente que os fiéis participem da liturgia da Palavra, se houver, na igreja paroquial ou em outro lugar sagrado, celebrada de acordo com as prescrições do bispo diocesano; ou então se dediquem à oração por tempo conveniente, pessoalmente ou em família, ou em grupos de famílias de acordo com a oportunidade”.   </a:t>
            </a:r>
            <a:r>
              <a:rPr lang="pt-BR" sz="2400" b="1" dirty="0"/>
              <a:t>(37)</a:t>
            </a:r>
          </a:p>
        </p:txBody>
      </p:sp>
      <p:pic>
        <p:nvPicPr>
          <p:cNvPr id="4" name="Imagem 3">
            <a:extLst>
              <a:ext uri="{FF2B5EF4-FFF2-40B4-BE49-F238E27FC236}">
                <a16:creationId xmlns="" xmlns:a16="http://schemas.microsoft.com/office/drawing/2014/main" id="{C384D097-4F56-4B72-964F-196364EF575F}"/>
              </a:ext>
            </a:extLst>
          </p:cNvPr>
          <p:cNvPicPr>
            <a:picLocks noChangeAspect="1"/>
          </p:cNvPicPr>
          <p:nvPr/>
        </p:nvPicPr>
        <p:blipFill>
          <a:blip r:embed="rId2"/>
          <a:stretch>
            <a:fillRect/>
          </a:stretch>
        </p:blipFill>
        <p:spPr>
          <a:xfrm>
            <a:off x="0" y="804519"/>
            <a:ext cx="4724809" cy="4895512"/>
          </a:xfrm>
          <a:prstGeom prst="rect">
            <a:avLst/>
          </a:prstGeom>
        </p:spPr>
      </p:pic>
    </p:spTree>
    <p:extLst>
      <p:ext uri="{BB962C8B-B14F-4D97-AF65-F5344CB8AC3E}">
        <p14:creationId xmlns:p14="http://schemas.microsoft.com/office/powerpoint/2010/main" val="40735300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8C004B6-4CBB-479F-9002-A81409F187E9}"/>
              </a:ext>
            </a:extLst>
          </p:cNvPr>
          <p:cNvSpPr>
            <a:spLocks noGrp="1"/>
          </p:cNvSpPr>
          <p:nvPr>
            <p:ph type="title"/>
          </p:nvPr>
        </p:nvSpPr>
        <p:spPr>
          <a:xfrm>
            <a:off x="998806" y="886266"/>
            <a:ext cx="10548417" cy="1065962"/>
          </a:xfrm>
        </p:spPr>
        <p:txBody>
          <a:bodyPr>
            <a:normAutofit/>
          </a:bodyPr>
          <a:lstStyle/>
          <a:p>
            <a:pPr algn="ctr"/>
            <a:r>
              <a:rPr lang="pt-BR" b="1" dirty="0"/>
              <a:t>Cap. IV: O MINISTÉRIO DA PALAVRA NO MAGISTÉRIO ECLESIÁSTICO APÓS O CONCÍLIO VATICANO II</a:t>
            </a:r>
          </a:p>
        </p:txBody>
      </p:sp>
      <p:pic>
        <p:nvPicPr>
          <p:cNvPr id="4" name="Imagem 3">
            <a:extLst>
              <a:ext uri="{FF2B5EF4-FFF2-40B4-BE49-F238E27FC236}">
                <a16:creationId xmlns="" xmlns:a16="http://schemas.microsoft.com/office/drawing/2014/main" id="{00880524-A273-4696-857D-17AF02B553EB}"/>
              </a:ext>
            </a:extLst>
          </p:cNvPr>
          <p:cNvPicPr>
            <a:picLocks noChangeAspect="1"/>
          </p:cNvPicPr>
          <p:nvPr/>
        </p:nvPicPr>
        <p:blipFill>
          <a:blip r:embed="rId2"/>
          <a:stretch>
            <a:fillRect/>
          </a:stretch>
        </p:blipFill>
        <p:spPr>
          <a:xfrm>
            <a:off x="0" y="2149938"/>
            <a:ext cx="5133975" cy="3514725"/>
          </a:xfrm>
          <a:prstGeom prst="rect">
            <a:avLst/>
          </a:prstGeom>
        </p:spPr>
      </p:pic>
      <p:sp>
        <p:nvSpPr>
          <p:cNvPr id="5" name="Retângulo 4">
            <a:extLst>
              <a:ext uri="{FF2B5EF4-FFF2-40B4-BE49-F238E27FC236}">
                <a16:creationId xmlns="" xmlns:a16="http://schemas.microsoft.com/office/drawing/2014/main" id="{56B1FA78-0014-46CD-98AC-870EE2680A06}"/>
              </a:ext>
            </a:extLst>
          </p:cNvPr>
          <p:cNvSpPr/>
          <p:nvPr/>
        </p:nvSpPr>
        <p:spPr>
          <a:xfrm>
            <a:off x="5310545" y="1952228"/>
            <a:ext cx="6717331" cy="4401205"/>
          </a:xfrm>
          <a:prstGeom prst="rect">
            <a:avLst/>
          </a:prstGeom>
        </p:spPr>
        <p:txBody>
          <a:bodyPr wrap="square">
            <a:spAutoFit/>
          </a:bodyPr>
          <a:lstStyle/>
          <a:p>
            <a:pPr algn="just"/>
            <a:r>
              <a:rPr lang="pt-BR" sz="2100" dirty="0"/>
              <a:t>“Os Padres sinodais exortaram todos os Pastores a difundir, nas comunidades a eles confiadas, os momentos de celebração da Palavra: são ocasiões privilegiadas de encontro com o Senhor. Por isso, tal prática não pode deixar de trazer grande proveito aos fiéis, e deve considerar-se um elemento importante da pastoral litúrgica. Essas celebrações assumem particular relevância como preparação para a Eucaristia dominical (...). A Celebração da Palavra de Deus é vivamente recomendada nas comunidades onde não é possível, por causa da escassez de sacerdotes, celebrar o Sacrifício Eucarístico nos dias festivos de preceito”     </a:t>
            </a:r>
            <a:r>
              <a:rPr lang="pt-BR" sz="2800" b="1" dirty="0"/>
              <a:t>(39)</a:t>
            </a:r>
          </a:p>
        </p:txBody>
      </p:sp>
    </p:spTree>
    <p:extLst>
      <p:ext uri="{BB962C8B-B14F-4D97-AF65-F5344CB8AC3E}">
        <p14:creationId xmlns:p14="http://schemas.microsoft.com/office/powerpoint/2010/main" val="10083467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62E6613-E06E-4068-AD06-D43B664B702D}"/>
              </a:ext>
            </a:extLst>
          </p:cNvPr>
          <p:cNvSpPr>
            <a:spLocks noGrp="1"/>
          </p:cNvSpPr>
          <p:nvPr>
            <p:ph type="title"/>
          </p:nvPr>
        </p:nvSpPr>
        <p:spPr>
          <a:xfrm>
            <a:off x="4637795" y="1369689"/>
            <a:ext cx="6529600" cy="1049235"/>
          </a:xfrm>
        </p:spPr>
        <p:txBody>
          <a:bodyPr/>
          <a:lstStyle/>
          <a:p>
            <a:r>
              <a:rPr lang="pt-BR" dirty="0"/>
              <a:t>Documento de Aparecida 253</a:t>
            </a:r>
          </a:p>
        </p:txBody>
      </p:sp>
      <p:sp>
        <p:nvSpPr>
          <p:cNvPr id="3" name="Retângulo 2">
            <a:extLst>
              <a:ext uri="{FF2B5EF4-FFF2-40B4-BE49-F238E27FC236}">
                <a16:creationId xmlns="" xmlns:a16="http://schemas.microsoft.com/office/drawing/2014/main" id="{0FC5FE62-9612-437C-9239-9ECBBF134871}"/>
              </a:ext>
            </a:extLst>
          </p:cNvPr>
          <p:cNvSpPr/>
          <p:nvPr/>
        </p:nvSpPr>
        <p:spPr>
          <a:xfrm>
            <a:off x="4801434" y="1894306"/>
            <a:ext cx="6752492" cy="4154984"/>
          </a:xfrm>
          <a:prstGeom prst="rect">
            <a:avLst/>
          </a:prstGeom>
        </p:spPr>
        <p:txBody>
          <a:bodyPr wrap="square">
            <a:spAutoFit/>
          </a:bodyPr>
          <a:lstStyle/>
          <a:p>
            <a:pPr algn="just"/>
            <a:r>
              <a:rPr lang="pt-BR" sz="2200" dirty="0"/>
              <a:t>“Com profundo afeto pastoral, queremos dizer, às milhares de comunidades com seus milhões de membros, que não têm a oportunidade de participar da Eucaristia dominical, que também elas podem e devem viver ‘segundo o domingo’ (DD, n. 46). Elas podem alimentar seu já admirável espírito missionário participando da ‘celebração dominical da Palavra’, que faz presente o Mistério Pascal no amor que congrega (1Jo 3,14), na Palavra acolhida (Jo 5,24-25) e na oração comunitária (Mt 18,20)”.         </a:t>
            </a:r>
            <a:r>
              <a:rPr lang="pt-BR" sz="2200" b="1" dirty="0"/>
              <a:t>(40)</a:t>
            </a:r>
          </a:p>
        </p:txBody>
      </p:sp>
      <p:pic>
        <p:nvPicPr>
          <p:cNvPr id="4" name="Imagem 3">
            <a:extLst>
              <a:ext uri="{FF2B5EF4-FFF2-40B4-BE49-F238E27FC236}">
                <a16:creationId xmlns="" xmlns:a16="http://schemas.microsoft.com/office/drawing/2014/main" id="{13A886C6-1B48-4B5F-B09F-27568A310BA8}"/>
              </a:ext>
            </a:extLst>
          </p:cNvPr>
          <p:cNvPicPr>
            <a:picLocks noChangeAspect="1"/>
          </p:cNvPicPr>
          <p:nvPr/>
        </p:nvPicPr>
        <p:blipFill>
          <a:blip r:embed="rId2"/>
          <a:stretch>
            <a:fillRect/>
          </a:stretch>
        </p:blipFill>
        <p:spPr>
          <a:xfrm>
            <a:off x="239004" y="180975"/>
            <a:ext cx="4286250" cy="6496050"/>
          </a:xfrm>
          <a:prstGeom prst="rect">
            <a:avLst/>
          </a:prstGeom>
        </p:spPr>
      </p:pic>
    </p:spTree>
    <p:extLst>
      <p:ext uri="{BB962C8B-B14F-4D97-AF65-F5344CB8AC3E}">
        <p14:creationId xmlns:p14="http://schemas.microsoft.com/office/powerpoint/2010/main" val="31372794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D6A79A1-AC40-45F6-9792-D88A195173C8}"/>
              </a:ext>
            </a:extLst>
          </p:cNvPr>
          <p:cNvSpPr>
            <a:spLocks noGrp="1"/>
          </p:cNvSpPr>
          <p:nvPr>
            <p:ph type="title"/>
          </p:nvPr>
        </p:nvSpPr>
        <p:spPr>
          <a:xfrm>
            <a:off x="4572396" y="1451634"/>
            <a:ext cx="6668087" cy="1049235"/>
          </a:xfrm>
        </p:spPr>
        <p:txBody>
          <a:bodyPr>
            <a:normAutofit fontScale="90000"/>
          </a:bodyPr>
          <a:lstStyle/>
          <a:p>
            <a:pPr algn="just"/>
            <a:r>
              <a:rPr lang="pt-BR" dirty="0"/>
              <a:t>A </a:t>
            </a:r>
            <a:r>
              <a:rPr lang="pt-BR" dirty="0">
                <a:solidFill>
                  <a:srgbClr val="FF0000"/>
                </a:solidFill>
              </a:rPr>
              <a:t>Celebração da Palavra </a:t>
            </a:r>
            <a:r>
              <a:rPr lang="pt-BR" dirty="0"/>
              <a:t>de Deus faz memória do mistério pascal de Cristo, morto e ressuscitado (Doc. 52, n. 12)</a:t>
            </a:r>
          </a:p>
        </p:txBody>
      </p:sp>
      <p:pic>
        <p:nvPicPr>
          <p:cNvPr id="3" name="Imagem 2">
            <a:extLst>
              <a:ext uri="{FF2B5EF4-FFF2-40B4-BE49-F238E27FC236}">
                <a16:creationId xmlns="" xmlns:a16="http://schemas.microsoft.com/office/drawing/2014/main" id="{5DBE9C92-F523-4893-9376-3FD3F54302E5}"/>
              </a:ext>
            </a:extLst>
          </p:cNvPr>
          <p:cNvPicPr>
            <a:picLocks noChangeAspect="1"/>
          </p:cNvPicPr>
          <p:nvPr/>
        </p:nvPicPr>
        <p:blipFill>
          <a:blip r:embed="rId2"/>
          <a:stretch>
            <a:fillRect/>
          </a:stretch>
        </p:blipFill>
        <p:spPr>
          <a:xfrm>
            <a:off x="0" y="0"/>
            <a:ext cx="4572396" cy="3462828"/>
          </a:xfrm>
          <a:prstGeom prst="rect">
            <a:avLst/>
          </a:prstGeom>
        </p:spPr>
      </p:pic>
      <p:pic>
        <p:nvPicPr>
          <p:cNvPr id="4" name="Imagem 3">
            <a:extLst>
              <a:ext uri="{FF2B5EF4-FFF2-40B4-BE49-F238E27FC236}">
                <a16:creationId xmlns="" xmlns:a16="http://schemas.microsoft.com/office/drawing/2014/main" id="{13E94728-3C71-4BE0-A2AB-91A67C0B916C}"/>
              </a:ext>
            </a:extLst>
          </p:cNvPr>
          <p:cNvPicPr>
            <a:picLocks noChangeAspect="1"/>
          </p:cNvPicPr>
          <p:nvPr/>
        </p:nvPicPr>
        <p:blipFill>
          <a:blip r:embed="rId3"/>
          <a:stretch>
            <a:fillRect/>
          </a:stretch>
        </p:blipFill>
        <p:spPr>
          <a:xfrm>
            <a:off x="7228446" y="3854548"/>
            <a:ext cx="4963554" cy="3003452"/>
          </a:xfrm>
          <a:prstGeom prst="rect">
            <a:avLst/>
          </a:prstGeom>
        </p:spPr>
      </p:pic>
      <p:sp>
        <p:nvSpPr>
          <p:cNvPr id="5" name="Retângulo 4">
            <a:extLst>
              <a:ext uri="{FF2B5EF4-FFF2-40B4-BE49-F238E27FC236}">
                <a16:creationId xmlns="" xmlns:a16="http://schemas.microsoft.com/office/drawing/2014/main" id="{7CCC8714-4742-4956-B250-C0EEB47EDCD5}"/>
              </a:ext>
            </a:extLst>
          </p:cNvPr>
          <p:cNvSpPr/>
          <p:nvPr/>
        </p:nvSpPr>
        <p:spPr>
          <a:xfrm>
            <a:off x="318868" y="3462828"/>
            <a:ext cx="6668086" cy="2677656"/>
          </a:xfrm>
          <a:prstGeom prst="rect">
            <a:avLst/>
          </a:prstGeom>
        </p:spPr>
        <p:txBody>
          <a:bodyPr wrap="square">
            <a:spAutoFit/>
          </a:bodyPr>
          <a:lstStyle/>
          <a:p>
            <a:pPr algn="just"/>
            <a:r>
              <a:rPr lang="pt-BR" sz="2400" dirty="0"/>
              <a:t>PORÉM, DEVE-SE LEMBRAR QUE ESSA CELEBRAÇÃO – QUE TEM UM VALOR PRÓPRIO E RESPONDE A UMA NECESSIDADE PASTORAL PREMENTE ENTRE NÓS – NÃO PODE, EM HIPÓTESE ALGUMA, OBSCURECER O VALOR ÚNICO E INIGUALÁVEL DA </a:t>
            </a:r>
            <a:r>
              <a:rPr lang="pt-BR" sz="2400" dirty="0">
                <a:solidFill>
                  <a:srgbClr val="FF0000"/>
                </a:solidFill>
              </a:rPr>
              <a:t>CELEBRAÇÃO EUCARÍSTICA</a:t>
            </a:r>
            <a:r>
              <a:rPr lang="pt-BR" sz="2400" dirty="0"/>
              <a:t>.                                </a:t>
            </a:r>
            <a:r>
              <a:rPr lang="pt-BR" sz="2400" b="1" dirty="0"/>
              <a:t>(41)</a:t>
            </a:r>
          </a:p>
        </p:txBody>
      </p:sp>
    </p:spTree>
    <p:extLst>
      <p:ext uri="{BB962C8B-B14F-4D97-AF65-F5344CB8AC3E}">
        <p14:creationId xmlns:p14="http://schemas.microsoft.com/office/powerpoint/2010/main" val="21193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D69A591-9A1E-473A-8005-F4C088421E7C}"/>
              </a:ext>
            </a:extLst>
          </p:cNvPr>
          <p:cNvSpPr>
            <a:spLocks noGrp="1"/>
          </p:cNvSpPr>
          <p:nvPr>
            <p:ph type="title"/>
          </p:nvPr>
        </p:nvSpPr>
        <p:spPr>
          <a:xfrm>
            <a:off x="1395308" y="1223848"/>
            <a:ext cx="9603275" cy="1049235"/>
          </a:xfrm>
        </p:spPr>
        <p:txBody>
          <a:bodyPr>
            <a:normAutofit/>
          </a:bodyPr>
          <a:lstStyle/>
          <a:p>
            <a:r>
              <a:rPr lang="pt-BR" b="1" dirty="0"/>
              <a:t>Conferência de </a:t>
            </a:r>
            <a:r>
              <a:rPr lang="pt-BR" b="1" dirty="0" err="1" smtClean="0"/>
              <a:t>Medellin</a:t>
            </a:r>
            <a:r>
              <a:rPr lang="pt-BR" b="1" dirty="0" smtClean="0"/>
              <a:t> </a:t>
            </a:r>
            <a:r>
              <a:rPr lang="pt-BR" dirty="0"/>
              <a:t>(</a:t>
            </a:r>
            <a:r>
              <a:rPr lang="pt-BR" sz="2800" cap="none" dirty="0" err="1"/>
              <a:t>Dmd</a:t>
            </a:r>
            <a:r>
              <a:rPr lang="pt-BR" sz="2800" cap="none" dirty="0"/>
              <a:t>, liturgia 14</a:t>
            </a:r>
            <a:r>
              <a:rPr lang="pt-BR" cap="none" dirty="0"/>
              <a:t>)</a:t>
            </a:r>
            <a:endParaRPr lang="pt-BR" dirty="0"/>
          </a:p>
        </p:txBody>
      </p:sp>
      <p:sp>
        <p:nvSpPr>
          <p:cNvPr id="3" name="Retângulo 2">
            <a:extLst>
              <a:ext uri="{FF2B5EF4-FFF2-40B4-BE49-F238E27FC236}">
                <a16:creationId xmlns="" xmlns:a16="http://schemas.microsoft.com/office/drawing/2014/main" id="{EE7A9CFD-035A-4E4D-ADD2-50A9350019CD}"/>
              </a:ext>
            </a:extLst>
          </p:cNvPr>
          <p:cNvSpPr/>
          <p:nvPr/>
        </p:nvSpPr>
        <p:spPr>
          <a:xfrm>
            <a:off x="262598" y="1853754"/>
            <a:ext cx="6250743" cy="4031873"/>
          </a:xfrm>
          <a:prstGeom prst="rect">
            <a:avLst/>
          </a:prstGeom>
        </p:spPr>
        <p:txBody>
          <a:bodyPr wrap="square">
            <a:spAutoFit/>
          </a:bodyPr>
          <a:lstStyle/>
          <a:p>
            <a:pPr algn="just"/>
            <a:r>
              <a:rPr lang="pt-BR" sz="3200" dirty="0"/>
              <a:t>“se fomentem as sagradas celebrações da Palavra, conservando sua relação com os sacramentos, nos quais ela alcança sua máxima eficácia e particularmente com a Eucaristia”.      </a:t>
            </a:r>
            <a:r>
              <a:rPr lang="pt-BR" sz="2000" b="1" dirty="0"/>
              <a:t>(43)</a:t>
            </a:r>
          </a:p>
        </p:txBody>
      </p:sp>
      <p:pic>
        <p:nvPicPr>
          <p:cNvPr id="4" name="Imagem 3">
            <a:extLst>
              <a:ext uri="{FF2B5EF4-FFF2-40B4-BE49-F238E27FC236}">
                <a16:creationId xmlns="" xmlns:a16="http://schemas.microsoft.com/office/drawing/2014/main" id="{4ACFEA60-BF9D-4576-A97B-F89BEA3D259E}"/>
              </a:ext>
            </a:extLst>
          </p:cNvPr>
          <p:cNvPicPr>
            <a:picLocks noChangeAspect="1"/>
          </p:cNvPicPr>
          <p:nvPr/>
        </p:nvPicPr>
        <p:blipFill>
          <a:blip r:embed="rId2"/>
          <a:stretch>
            <a:fillRect/>
          </a:stretch>
        </p:blipFill>
        <p:spPr>
          <a:xfrm>
            <a:off x="6919273" y="2195711"/>
            <a:ext cx="5157129" cy="3346960"/>
          </a:xfrm>
          <a:prstGeom prst="rect">
            <a:avLst/>
          </a:prstGeom>
        </p:spPr>
      </p:pic>
    </p:spTree>
    <p:extLst>
      <p:ext uri="{BB962C8B-B14F-4D97-AF65-F5344CB8AC3E}">
        <p14:creationId xmlns:p14="http://schemas.microsoft.com/office/powerpoint/2010/main" val="21521797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CB7CCFC-62BE-433F-BA46-03949ED3F7F2}"/>
              </a:ext>
            </a:extLst>
          </p:cNvPr>
          <p:cNvSpPr>
            <a:spLocks noGrp="1"/>
          </p:cNvSpPr>
          <p:nvPr>
            <p:ph type="title"/>
          </p:nvPr>
        </p:nvSpPr>
        <p:spPr>
          <a:xfrm>
            <a:off x="1578188" y="1226550"/>
            <a:ext cx="5610403" cy="1049235"/>
          </a:xfrm>
        </p:spPr>
        <p:txBody>
          <a:bodyPr>
            <a:normAutofit/>
          </a:bodyPr>
          <a:lstStyle/>
          <a:p>
            <a:r>
              <a:rPr lang="pt-BR" sz="4000" i="1" dirty="0" err="1"/>
              <a:t>Ministeria</a:t>
            </a:r>
            <a:r>
              <a:rPr lang="pt-BR" sz="4000" i="1" dirty="0"/>
              <a:t> </a:t>
            </a:r>
            <a:r>
              <a:rPr lang="pt-BR" sz="4000" i="1" dirty="0" err="1"/>
              <a:t>Quaedam</a:t>
            </a:r>
            <a:endParaRPr lang="pt-BR" sz="4000" i="1" dirty="0"/>
          </a:p>
        </p:txBody>
      </p:sp>
      <p:pic>
        <p:nvPicPr>
          <p:cNvPr id="3" name="Imagem 2">
            <a:extLst>
              <a:ext uri="{FF2B5EF4-FFF2-40B4-BE49-F238E27FC236}">
                <a16:creationId xmlns="" xmlns:a16="http://schemas.microsoft.com/office/drawing/2014/main" id="{908A1CC7-3A43-4C86-B052-C73C4698C1A9}"/>
              </a:ext>
            </a:extLst>
          </p:cNvPr>
          <p:cNvPicPr>
            <a:picLocks noChangeAspect="1"/>
          </p:cNvPicPr>
          <p:nvPr/>
        </p:nvPicPr>
        <p:blipFill>
          <a:blip r:embed="rId2"/>
          <a:stretch>
            <a:fillRect/>
          </a:stretch>
        </p:blipFill>
        <p:spPr>
          <a:xfrm>
            <a:off x="7498080" y="205965"/>
            <a:ext cx="4290646" cy="5606337"/>
          </a:xfrm>
          <a:prstGeom prst="rect">
            <a:avLst/>
          </a:prstGeom>
        </p:spPr>
      </p:pic>
      <p:sp>
        <p:nvSpPr>
          <p:cNvPr id="4" name="CaixaDeTexto 3">
            <a:extLst>
              <a:ext uri="{FF2B5EF4-FFF2-40B4-BE49-F238E27FC236}">
                <a16:creationId xmlns="" xmlns:a16="http://schemas.microsoft.com/office/drawing/2014/main" id="{15B8AB55-47C1-4A28-A0DD-2B795E5D7C60}"/>
              </a:ext>
            </a:extLst>
          </p:cNvPr>
          <p:cNvSpPr txBox="1"/>
          <p:nvPr/>
        </p:nvSpPr>
        <p:spPr>
          <a:xfrm>
            <a:off x="336755" y="2546397"/>
            <a:ext cx="6742775" cy="2616101"/>
          </a:xfrm>
          <a:prstGeom prst="rect">
            <a:avLst/>
          </a:prstGeom>
          <a:noFill/>
        </p:spPr>
        <p:txBody>
          <a:bodyPr wrap="square" rtlCol="0">
            <a:spAutoFit/>
          </a:bodyPr>
          <a:lstStyle/>
          <a:p>
            <a:pPr marL="285750" indent="-285750">
              <a:buFontTx/>
              <a:buChar char="-"/>
            </a:pPr>
            <a:r>
              <a:rPr lang="pt-BR" sz="4000" dirty="0"/>
              <a:t>Reformas</a:t>
            </a:r>
          </a:p>
          <a:p>
            <a:pPr marL="285750" indent="-285750">
              <a:buFontTx/>
              <a:buChar char="-"/>
            </a:pPr>
            <a:r>
              <a:rPr lang="pt-BR" sz="4000" dirty="0"/>
              <a:t>Valorização dos Ministérios</a:t>
            </a:r>
          </a:p>
          <a:p>
            <a:pPr marL="285750" indent="-285750">
              <a:buFontTx/>
              <a:buChar char="-"/>
            </a:pPr>
            <a:r>
              <a:rPr lang="pt-BR" sz="4000" dirty="0"/>
              <a:t>Conquistas</a:t>
            </a:r>
          </a:p>
          <a:p>
            <a:pPr marL="285750" indent="-285750">
              <a:buFontTx/>
              <a:buChar char="-"/>
            </a:pPr>
            <a:r>
              <a:rPr lang="pt-BR" sz="4000" dirty="0"/>
              <a:t>Limites							</a:t>
            </a:r>
            <a:r>
              <a:rPr lang="pt-BR" sz="2800" b="1" dirty="0"/>
              <a:t>(44)</a:t>
            </a:r>
          </a:p>
        </p:txBody>
      </p:sp>
    </p:spTree>
    <p:extLst>
      <p:ext uri="{BB962C8B-B14F-4D97-AF65-F5344CB8AC3E}">
        <p14:creationId xmlns:p14="http://schemas.microsoft.com/office/powerpoint/2010/main" val="18938511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BA83F56-51E9-4471-BA0D-3D6D2D10F60E}"/>
              </a:ext>
            </a:extLst>
          </p:cNvPr>
          <p:cNvSpPr>
            <a:spLocks noGrp="1"/>
          </p:cNvSpPr>
          <p:nvPr>
            <p:ph type="title"/>
          </p:nvPr>
        </p:nvSpPr>
        <p:spPr>
          <a:xfrm>
            <a:off x="1578188" y="1339092"/>
            <a:ext cx="9603275" cy="1049235"/>
          </a:xfrm>
        </p:spPr>
        <p:txBody>
          <a:bodyPr>
            <a:normAutofit/>
          </a:bodyPr>
          <a:lstStyle/>
          <a:p>
            <a:pPr algn="ctr"/>
            <a:r>
              <a:rPr lang="pt-BR" sz="4000" dirty="0"/>
              <a:t>O ministério da palavra no brasil</a:t>
            </a:r>
          </a:p>
        </p:txBody>
      </p:sp>
      <p:pic>
        <p:nvPicPr>
          <p:cNvPr id="3" name="Imagem 2">
            <a:extLst>
              <a:ext uri="{FF2B5EF4-FFF2-40B4-BE49-F238E27FC236}">
                <a16:creationId xmlns="" xmlns:a16="http://schemas.microsoft.com/office/drawing/2014/main" id="{F5789A14-2C6C-41FB-9519-7CEC508A710B}"/>
              </a:ext>
            </a:extLst>
          </p:cNvPr>
          <p:cNvPicPr>
            <a:picLocks noChangeAspect="1"/>
          </p:cNvPicPr>
          <p:nvPr/>
        </p:nvPicPr>
        <p:blipFill>
          <a:blip r:embed="rId2"/>
          <a:stretch>
            <a:fillRect/>
          </a:stretch>
        </p:blipFill>
        <p:spPr>
          <a:xfrm>
            <a:off x="347169" y="2323033"/>
            <a:ext cx="5748831" cy="3421923"/>
          </a:xfrm>
          <a:prstGeom prst="rect">
            <a:avLst/>
          </a:prstGeom>
        </p:spPr>
      </p:pic>
      <p:sp>
        <p:nvSpPr>
          <p:cNvPr id="4" name="CaixaDeTexto 3">
            <a:extLst>
              <a:ext uri="{FF2B5EF4-FFF2-40B4-BE49-F238E27FC236}">
                <a16:creationId xmlns="" xmlns:a16="http://schemas.microsoft.com/office/drawing/2014/main" id="{455D2E78-C749-49FA-975A-BB0F20387174}"/>
              </a:ext>
            </a:extLst>
          </p:cNvPr>
          <p:cNvSpPr txBox="1"/>
          <p:nvPr/>
        </p:nvSpPr>
        <p:spPr>
          <a:xfrm>
            <a:off x="6264688" y="2002668"/>
            <a:ext cx="5748831" cy="4308872"/>
          </a:xfrm>
          <a:prstGeom prst="rect">
            <a:avLst/>
          </a:prstGeom>
          <a:noFill/>
        </p:spPr>
        <p:txBody>
          <a:bodyPr wrap="square" rtlCol="0">
            <a:spAutoFit/>
          </a:bodyPr>
          <a:lstStyle/>
          <a:p>
            <a:r>
              <a:rPr lang="pt-BR" sz="3600" dirty="0"/>
              <a:t>Em 1973 a CNBB enviou um questionário para as circunscrições eclesiásticas perguntando sobre formação para novos ministérios</a:t>
            </a:r>
            <a:r>
              <a:rPr lang="pt-BR" sz="4000" dirty="0"/>
              <a:t>...      </a:t>
            </a:r>
            <a:r>
              <a:rPr lang="pt-BR" sz="2800" b="1" dirty="0"/>
              <a:t>(45)</a:t>
            </a:r>
          </a:p>
          <a:p>
            <a:endParaRPr lang="pt-BR" dirty="0"/>
          </a:p>
        </p:txBody>
      </p:sp>
    </p:spTree>
    <p:extLst>
      <p:ext uri="{BB962C8B-B14F-4D97-AF65-F5344CB8AC3E}">
        <p14:creationId xmlns:p14="http://schemas.microsoft.com/office/powerpoint/2010/main" val="35288272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8ED67C9-7EAD-48B5-836D-24728BC03CC3}"/>
              </a:ext>
            </a:extLst>
          </p:cNvPr>
          <p:cNvSpPr>
            <a:spLocks noGrp="1"/>
          </p:cNvSpPr>
          <p:nvPr>
            <p:ph type="title"/>
          </p:nvPr>
        </p:nvSpPr>
        <p:spPr>
          <a:xfrm>
            <a:off x="1430337" y="1198415"/>
            <a:ext cx="9603275" cy="1049235"/>
          </a:xfrm>
        </p:spPr>
        <p:txBody>
          <a:bodyPr/>
          <a:lstStyle/>
          <a:p>
            <a:pPr algn="ctr"/>
            <a:r>
              <a:rPr lang="pt-BR" dirty="0"/>
              <a:t>O ministério da palavra no brasil</a:t>
            </a:r>
          </a:p>
        </p:txBody>
      </p:sp>
      <p:sp>
        <p:nvSpPr>
          <p:cNvPr id="3" name="Retângulo 2">
            <a:extLst>
              <a:ext uri="{FF2B5EF4-FFF2-40B4-BE49-F238E27FC236}">
                <a16:creationId xmlns="" xmlns:a16="http://schemas.microsoft.com/office/drawing/2014/main" id="{2FA72074-B456-4F40-A76B-71CAFEACFB77}"/>
              </a:ext>
            </a:extLst>
          </p:cNvPr>
          <p:cNvSpPr/>
          <p:nvPr/>
        </p:nvSpPr>
        <p:spPr>
          <a:xfrm>
            <a:off x="6231974" y="1993485"/>
            <a:ext cx="5608335" cy="3647152"/>
          </a:xfrm>
          <a:prstGeom prst="rect">
            <a:avLst/>
          </a:prstGeom>
        </p:spPr>
        <p:txBody>
          <a:bodyPr wrap="square">
            <a:spAutoFit/>
          </a:bodyPr>
          <a:lstStyle/>
          <a:p>
            <a:pPr algn="just"/>
            <a:r>
              <a:rPr lang="pt-BR" sz="2100" dirty="0"/>
              <a:t>Enquanto 22 dioceses informavam formar MECE; 6, ministros do culto dominical; 4, animadores de comunidades; 3, ministros do Batismo; 3, agentes de pastoral; 3, líderes rurais, 3, líderes leigos; 2, ministros da evangelização; 2 animadores da liturgia; 1, delegados para a assistência ao matrimônio; 1, líderes para grupos de jovens; 1, coordenadores de catequistas, um dado que chama a atenção é que 10 diziam formar Ministros da Palavra. </a:t>
            </a:r>
          </a:p>
        </p:txBody>
      </p:sp>
      <p:pic>
        <p:nvPicPr>
          <p:cNvPr id="4" name="Imagem 3">
            <a:extLst>
              <a:ext uri="{FF2B5EF4-FFF2-40B4-BE49-F238E27FC236}">
                <a16:creationId xmlns="" xmlns:a16="http://schemas.microsoft.com/office/drawing/2014/main" id="{86718C36-F857-4C4C-86D4-3E555712DB1E}"/>
              </a:ext>
            </a:extLst>
          </p:cNvPr>
          <p:cNvPicPr>
            <a:picLocks noChangeAspect="1"/>
          </p:cNvPicPr>
          <p:nvPr/>
        </p:nvPicPr>
        <p:blipFill>
          <a:blip r:embed="rId2"/>
          <a:stretch>
            <a:fillRect/>
          </a:stretch>
        </p:blipFill>
        <p:spPr>
          <a:xfrm>
            <a:off x="211001" y="2126887"/>
            <a:ext cx="5749026" cy="3420152"/>
          </a:xfrm>
          <a:prstGeom prst="rect">
            <a:avLst/>
          </a:prstGeom>
        </p:spPr>
      </p:pic>
    </p:spTree>
    <p:extLst>
      <p:ext uri="{BB962C8B-B14F-4D97-AF65-F5344CB8AC3E}">
        <p14:creationId xmlns:p14="http://schemas.microsoft.com/office/powerpoint/2010/main" val="14826385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813EF1A-B80D-43BF-A1F0-A9A11699D411}"/>
              </a:ext>
            </a:extLst>
          </p:cNvPr>
          <p:cNvSpPr>
            <a:spLocks noGrp="1"/>
          </p:cNvSpPr>
          <p:nvPr>
            <p:ph type="title"/>
          </p:nvPr>
        </p:nvSpPr>
        <p:spPr/>
        <p:txBody>
          <a:bodyPr>
            <a:normAutofit/>
          </a:bodyPr>
          <a:lstStyle/>
          <a:p>
            <a:pPr algn="ctr"/>
            <a:r>
              <a:rPr lang="pt-BR" dirty="0"/>
              <a:t>Instrução </a:t>
            </a:r>
            <a:r>
              <a:rPr lang="pt-BR" i="1" dirty="0" err="1">
                <a:solidFill>
                  <a:srgbClr val="FF0000"/>
                </a:solidFill>
              </a:rPr>
              <a:t>Immensae</a:t>
            </a:r>
            <a:r>
              <a:rPr lang="pt-BR" i="1" dirty="0">
                <a:solidFill>
                  <a:srgbClr val="FF0000"/>
                </a:solidFill>
              </a:rPr>
              <a:t> </a:t>
            </a:r>
            <a:r>
              <a:rPr lang="pt-BR" i="1" dirty="0" err="1">
                <a:solidFill>
                  <a:srgbClr val="FF0000"/>
                </a:solidFill>
              </a:rPr>
              <a:t>Caritatis</a:t>
            </a:r>
            <a:r>
              <a:rPr lang="pt-BR" dirty="0"/>
              <a:t>, da Congregação para o Culto Divino...</a:t>
            </a:r>
          </a:p>
        </p:txBody>
      </p:sp>
      <p:sp>
        <p:nvSpPr>
          <p:cNvPr id="3" name="Retângulo 2">
            <a:extLst>
              <a:ext uri="{FF2B5EF4-FFF2-40B4-BE49-F238E27FC236}">
                <a16:creationId xmlns="" xmlns:a16="http://schemas.microsoft.com/office/drawing/2014/main" id="{DCBC189E-F673-45D9-AEC6-8592C9494739}"/>
              </a:ext>
            </a:extLst>
          </p:cNvPr>
          <p:cNvSpPr/>
          <p:nvPr/>
        </p:nvSpPr>
        <p:spPr>
          <a:xfrm>
            <a:off x="835020" y="2115301"/>
            <a:ext cx="5235841" cy="3539430"/>
          </a:xfrm>
          <a:prstGeom prst="rect">
            <a:avLst/>
          </a:prstGeom>
        </p:spPr>
        <p:txBody>
          <a:bodyPr wrap="square">
            <a:spAutoFit/>
          </a:bodyPr>
          <a:lstStyle/>
          <a:p>
            <a:r>
              <a:rPr lang="pt-BR" sz="3200" dirty="0"/>
              <a:t>favoreceu a participação de cristãos leigos e leigas na distribuição da Comunhão durante e fora da missa (a doentes, prisioneiros, etc.)</a:t>
            </a:r>
          </a:p>
        </p:txBody>
      </p:sp>
      <p:pic>
        <p:nvPicPr>
          <p:cNvPr id="5" name="Imagem 4">
            <a:extLst>
              <a:ext uri="{FF2B5EF4-FFF2-40B4-BE49-F238E27FC236}">
                <a16:creationId xmlns="" xmlns:a16="http://schemas.microsoft.com/office/drawing/2014/main" id="{A408E952-573B-42F0-A5C0-93D1B9CCA180}"/>
              </a:ext>
            </a:extLst>
          </p:cNvPr>
          <p:cNvPicPr>
            <a:picLocks noChangeAspect="1"/>
          </p:cNvPicPr>
          <p:nvPr/>
        </p:nvPicPr>
        <p:blipFill>
          <a:blip r:embed="rId2"/>
          <a:stretch>
            <a:fillRect/>
          </a:stretch>
        </p:blipFill>
        <p:spPr>
          <a:xfrm>
            <a:off x="6391423" y="2266129"/>
            <a:ext cx="5326966" cy="3501322"/>
          </a:xfrm>
          <a:prstGeom prst="rect">
            <a:avLst/>
          </a:prstGeom>
        </p:spPr>
      </p:pic>
    </p:spTree>
    <p:extLst>
      <p:ext uri="{BB962C8B-B14F-4D97-AF65-F5344CB8AC3E}">
        <p14:creationId xmlns:p14="http://schemas.microsoft.com/office/powerpoint/2010/main" val="6503501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5035303-CFE6-403E-88F8-F961AF6F724E}"/>
              </a:ext>
            </a:extLst>
          </p:cNvPr>
          <p:cNvSpPr>
            <a:spLocks noGrp="1"/>
          </p:cNvSpPr>
          <p:nvPr>
            <p:ph type="title"/>
          </p:nvPr>
        </p:nvSpPr>
        <p:spPr>
          <a:xfrm>
            <a:off x="1995267" y="638949"/>
            <a:ext cx="8201466" cy="1049235"/>
          </a:xfrm>
        </p:spPr>
        <p:txBody>
          <a:bodyPr>
            <a:normAutofit fontScale="90000"/>
          </a:bodyPr>
          <a:lstStyle/>
          <a:p>
            <a:pPr algn="ctr"/>
            <a:r>
              <a:rPr lang="pt-BR" sz="4400" dirty="0"/>
              <a:t>Exortação Apostólica </a:t>
            </a:r>
            <a:br>
              <a:rPr lang="pt-BR" sz="4400" dirty="0"/>
            </a:br>
            <a:r>
              <a:rPr lang="pt-BR" sz="4400" dirty="0" err="1">
                <a:solidFill>
                  <a:srgbClr val="FF0000"/>
                </a:solidFill>
              </a:rPr>
              <a:t>Evangelii</a:t>
            </a:r>
            <a:r>
              <a:rPr lang="pt-BR" sz="4400" dirty="0">
                <a:solidFill>
                  <a:srgbClr val="FF0000"/>
                </a:solidFill>
              </a:rPr>
              <a:t> </a:t>
            </a:r>
            <a:r>
              <a:rPr lang="pt-BR" sz="4400" dirty="0" err="1">
                <a:solidFill>
                  <a:srgbClr val="FF0000"/>
                </a:solidFill>
              </a:rPr>
              <a:t>Nuntiandi</a:t>
            </a:r>
            <a:r>
              <a:rPr lang="pt-BR" sz="4400" dirty="0">
                <a:solidFill>
                  <a:srgbClr val="FF0000"/>
                </a:solidFill>
              </a:rPr>
              <a:t> </a:t>
            </a:r>
            <a:r>
              <a:rPr lang="pt-BR" sz="2800" dirty="0"/>
              <a:t>(n. 73)</a:t>
            </a:r>
          </a:p>
        </p:txBody>
      </p:sp>
      <p:sp>
        <p:nvSpPr>
          <p:cNvPr id="3" name="Retângulo 2">
            <a:extLst>
              <a:ext uri="{FF2B5EF4-FFF2-40B4-BE49-F238E27FC236}">
                <a16:creationId xmlns="" xmlns:a16="http://schemas.microsoft.com/office/drawing/2014/main" id="{ADD2B1A3-964E-4409-A474-1F80EFC558B4}"/>
              </a:ext>
            </a:extLst>
          </p:cNvPr>
          <p:cNvSpPr/>
          <p:nvPr/>
        </p:nvSpPr>
        <p:spPr>
          <a:xfrm>
            <a:off x="3610699" y="1983605"/>
            <a:ext cx="7657514" cy="3662541"/>
          </a:xfrm>
          <a:prstGeom prst="rect">
            <a:avLst/>
          </a:prstGeom>
        </p:spPr>
        <p:txBody>
          <a:bodyPr wrap="square">
            <a:spAutoFit/>
          </a:bodyPr>
          <a:lstStyle/>
          <a:p>
            <a:pPr algn="just"/>
            <a:r>
              <a:rPr lang="pt-BR" sz="2900" dirty="0"/>
              <a:t>“Tais ministérios, novos na aparência, mas muito ligados a experiências vividas pela Igreja ao longo da sua existência (...) são preciosos para a implantação, para a vida e para o crescimento da Igreja e para a sua capacidade de irradiar a própria mensagem à sua volta e para aqueles que estão distantes”. </a:t>
            </a:r>
          </a:p>
        </p:txBody>
      </p:sp>
    </p:spTree>
    <p:extLst>
      <p:ext uri="{BB962C8B-B14F-4D97-AF65-F5344CB8AC3E}">
        <p14:creationId xmlns:p14="http://schemas.microsoft.com/office/powerpoint/2010/main" val="2686542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 xmlns:a16="http://schemas.microsoft.com/office/drawing/2014/main" id="{A5F52B22-E87F-4D66-9307-85B6E9449BE1}"/>
              </a:ext>
            </a:extLst>
          </p:cNvPr>
          <p:cNvPicPr>
            <a:picLocks noChangeAspect="1"/>
          </p:cNvPicPr>
          <p:nvPr/>
        </p:nvPicPr>
        <p:blipFill>
          <a:blip r:embed="rId2"/>
          <a:stretch>
            <a:fillRect/>
          </a:stretch>
        </p:blipFill>
        <p:spPr>
          <a:xfrm>
            <a:off x="8456103" y="0"/>
            <a:ext cx="3735896" cy="2799471"/>
          </a:xfrm>
          <a:prstGeom prst="rect">
            <a:avLst/>
          </a:prstGeom>
        </p:spPr>
      </p:pic>
      <p:sp>
        <p:nvSpPr>
          <p:cNvPr id="5" name="Título 4">
            <a:extLst>
              <a:ext uri="{FF2B5EF4-FFF2-40B4-BE49-F238E27FC236}">
                <a16:creationId xmlns="" xmlns:a16="http://schemas.microsoft.com/office/drawing/2014/main" id="{5227BF88-80FA-492E-8511-FA9826C7F776}"/>
              </a:ext>
            </a:extLst>
          </p:cNvPr>
          <p:cNvSpPr>
            <a:spLocks noGrp="1"/>
          </p:cNvSpPr>
          <p:nvPr>
            <p:ph type="title"/>
          </p:nvPr>
        </p:nvSpPr>
        <p:spPr>
          <a:xfrm>
            <a:off x="1451578" y="1262094"/>
            <a:ext cx="6341924" cy="1375452"/>
          </a:xfrm>
        </p:spPr>
        <p:txBody>
          <a:bodyPr>
            <a:normAutofit/>
          </a:bodyPr>
          <a:lstStyle/>
          <a:p>
            <a:r>
              <a:rPr lang="pt-BR" sz="4000" b="1" dirty="0"/>
              <a:t>São Paulo VI </a:t>
            </a:r>
            <a:r>
              <a:rPr lang="pt-BR" sz="2400" b="1" dirty="0"/>
              <a:t>(</a:t>
            </a:r>
            <a:r>
              <a:rPr lang="pt-BR" sz="2400" b="1" dirty="0" err="1"/>
              <a:t>En</a:t>
            </a:r>
            <a:r>
              <a:rPr lang="pt-BR" sz="2400" b="1" dirty="0"/>
              <a:t> 73)</a:t>
            </a:r>
          </a:p>
        </p:txBody>
      </p:sp>
      <p:sp>
        <p:nvSpPr>
          <p:cNvPr id="6" name="Espaço Reservado para Conteúdo 5">
            <a:extLst>
              <a:ext uri="{FF2B5EF4-FFF2-40B4-BE49-F238E27FC236}">
                <a16:creationId xmlns="" xmlns:a16="http://schemas.microsoft.com/office/drawing/2014/main" id="{D114B93A-96B0-4C9D-86A7-0BF6871C5BBD}"/>
              </a:ext>
            </a:extLst>
          </p:cNvPr>
          <p:cNvSpPr>
            <a:spLocks noGrp="1"/>
          </p:cNvSpPr>
          <p:nvPr>
            <p:ph idx="1"/>
          </p:nvPr>
        </p:nvSpPr>
        <p:spPr>
          <a:xfrm>
            <a:off x="87013" y="2145293"/>
            <a:ext cx="11357315" cy="3450613"/>
          </a:xfrm>
        </p:spPr>
        <p:txBody>
          <a:bodyPr>
            <a:noAutofit/>
          </a:bodyPr>
          <a:lstStyle/>
          <a:p>
            <a:pPr marL="0" indent="0" algn="just">
              <a:buNone/>
            </a:pPr>
            <a:r>
              <a:rPr lang="pt-BR" sz="3200" dirty="0"/>
              <a:t>“Os leigos podem </a:t>
            </a:r>
            <a:r>
              <a:rPr lang="pt-BR" sz="2800" dirty="0"/>
              <a:t>também</a:t>
            </a:r>
            <a:r>
              <a:rPr lang="pt-BR" sz="3200" dirty="0"/>
              <a:t> sentir-se chamados</a:t>
            </a:r>
          </a:p>
          <a:p>
            <a:pPr marL="0" indent="0" algn="just">
              <a:buNone/>
            </a:pPr>
            <a:r>
              <a:rPr lang="pt-BR" sz="3200" dirty="0"/>
              <a:t>ou vir a ser chamados a colaborar </a:t>
            </a:r>
            <a:r>
              <a:rPr lang="pt-BR" sz="2800" dirty="0"/>
              <a:t>com</a:t>
            </a:r>
            <a:r>
              <a:rPr lang="pt-BR" sz="3200" dirty="0"/>
              <a:t> os próprios Pastores no serviço da comunidade eclesial, para o crescimento e a vida da mesma, pelo exercício dos ministérios muito diversificados, segundo a graça e os carismas que o Senhor houver por bem depositar neles. (...)</a:t>
            </a:r>
          </a:p>
          <a:p>
            <a:pPr algn="just"/>
            <a:endParaRPr lang="pt-BR" sz="3200" dirty="0"/>
          </a:p>
        </p:txBody>
      </p:sp>
    </p:spTree>
    <p:extLst>
      <p:ext uri="{BB962C8B-B14F-4D97-AF65-F5344CB8AC3E}">
        <p14:creationId xmlns:p14="http://schemas.microsoft.com/office/powerpoint/2010/main" val="14202071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362513-D2E5-435F-9A9D-66086538641D}"/>
              </a:ext>
            </a:extLst>
          </p:cNvPr>
          <p:cNvSpPr>
            <a:spLocks noGrp="1"/>
          </p:cNvSpPr>
          <p:nvPr>
            <p:ph type="title"/>
          </p:nvPr>
        </p:nvSpPr>
        <p:spPr>
          <a:xfrm>
            <a:off x="1451579" y="1268809"/>
            <a:ext cx="9603275" cy="1049235"/>
          </a:xfrm>
        </p:spPr>
        <p:txBody>
          <a:bodyPr/>
          <a:lstStyle/>
          <a:p>
            <a:r>
              <a:rPr lang="pt-BR" b="1" dirty="0"/>
              <a:t>DOCUMENTO DE </a:t>
            </a:r>
            <a:r>
              <a:rPr lang="pt-BR" b="1" dirty="0">
                <a:solidFill>
                  <a:srgbClr val="FF0000"/>
                </a:solidFill>
              </a:rPr>
              <a:t>PUEBLA</a:t>
            </a:r>
            <a:r>
              <a:rPr lang="pt-BR" b="1" dirty="0"/>
              <a:t> </a:t>
            </a:r>
            <a:r>
              <a:rPr lang="pt-BR" sz="2800" dirty="0"/>
              <a:t>(N. 944)</a:t>
            </a:r>
          </a:p>
        </p:txBody>
      </p:sp>
      <p:sp>
        <p:nvSpPr>
          <p:cNvPr id="3" name="Retângulo 2">
            <a:extLst>
              <a:ext uri="{FF2B5EF4-FFF2-40B4-BE49-F238E27FC236}">
                <a16:creationId xmlns="" xmlns:a16="http://schemas.microsoft.com/office/drawing/2014/main" id="{C9DF41F4-AD60-4F9E-87D6-90F006DD2801}"/>
              </a:ext>
            </a:extLst>
          </p:cNvPr>
          <p:cNvSpPr/>
          <p:nvPr/>
        </p:nvSpPr>
        <p:spPr>
          <a:xfrm>
            <a:off x="5305906" y="2043361"/>
            <a:ext cx="5941255" cy="2554545"/>
          </a:xfrm>
          <a:prstGeom prst="rect">
            <a:avLst/>
          </a:prstGeom>
        </p:spPr>
        <p:txBody>
          <a:bodyPr wrap="square">
            <a:spAutoFit/>
          </a:bodyPr>
          <a:lstStyle/>
          <a:p>
            <a:pPr algn="just"/>
            <a:r>
              <a:rPr lang="pt-BR" sz="4000" dirty="0"/>
              <a:t>“Fomentar as celebrações da Palavra dirigidas por diáconos ou leigos (homens ou mulheres)”.            </a:t>
            </a:r>
            <a:r>
              <a:rPr lang="pt-BR" sz="2800" b="1" dirty="0"/>
              <a:t>(48)</a:t>
            </a:r>
          </a:p>
        </p:txBody>
      </p:sp>
      <p:pic>
        <p:nvPicPr>
          <p:cNvPr id="5" name="Imagem 4">
            <a:extLst>
              <a:ext uri="{FF2B5EF4-FFF2-40B4-BE49-F238E27FC236}">
                <a16:creationId xmlns="" xmlns:a16="http://schemas.microsoft.com/office/drawing/2014/main" id="{34E04479-B1D0-4FA3-A1B3-A972F089A93C}"/>
              </a:ext>
            </a:extLst>
          </p:cNvPr>
          <p:cNvPicPr>
            <a:picLocks noChangeAspect="1"/>
          </p:cNvPicPr>
          <p:nvPr/>
        </p:nvPicPr>
        <p:blipFill>
          <a:blip r:embed="rId2"/>
          <a:stretch>
            <a:fillRect/>
          </a:stretch>
        </p:blipFill>
        <p:spPr>
          <a:xfrm>
            <a:off x="494974" y="2165223"/>
            <a:ext cx="4477947" cy="3366622"/>
          </a:xfrm>
          <a:prstGeom prst="rect">
            <a:avLst/>
          </a:prstGeom>
        </p:spPr>
      </p:pic>
    </p:spTree>
    <p:extLst>
      <p:ext uri="{BB962C8B-B14F-4D97-AF65-F5344CB8AC3E}">
        <p14:creationId xmlns:p14="http://schemas.microsoft.com/office/powerpoint/2010/main" val="65292716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8BAE652-812C-4B6A-9B97-8CF76F5E7715}"/>
              </a:ext>
            </a:extLst>
          </p:cNvPr>
          <p:cNvSpPr>
            <a:spLocks noGrp="1"/>
          </p:cNvSpPr>
          <p:nvPr>
            <p:ph type="title"/>
          </p:nvPr>
        </p:nvSpPr>
        <p:spPr>
          <a:xfrm>
            <a:off x="1451579" y="523166"/>
            <a:ext cx="9603275" cy="1049235"/>
          </a:xfrm>
        </p:spPr>
        <p:txBody>
          <a:bodyPr>
            <a:normAutofit fontScale="90000"/>
          </a:bodyPr>
          <a:lstStyle/>
          <a:p>
            <a:pPr algn="ctr"/>
            <a:r>
              <a:rPr lang="pt-BR" dirty="0"/>
              <a:t>A </a:t>
            </a:r>
            <a:r>
              <a:rPr lang="pt-BR" dirty="0">
                <a:solidFill>
                  <a:srgbClr val="FF0000"/>
                </a:solidFill>
              </a:rPr>
              <a:t>Congregação para o Culto Divino</a:t>
            </a:r>
            <a:r>
              <a:rPr lang="pt-BR" dirty="0"/>
              <a:t>, publicou </a:t>
            </a:r>
            <a:r>
              <a:rPr lang="pt-BR" i="1" dirty="0"/>
              <a:t>o Diretório para celebrações dominicais na ausência do presbítero</a:t>
            </a:r>
            <a:r>
              <a:rPr lang="pt-BR" dirty="0"/>
              <a:t> </a:t>
            </a:r>
            <a:r>
              <a:rPr lang="pt-BR" sz="2700" dirty="0"/>
              <a:t>(n. 30)</a:t>
            </a:r>
            <a:endParaRPr lang="pt-BR" sz="2700" i="1" dirty="0"/>
          </a:p>
        </p:txBody>
      </p:sp>
      <p:sp>
        <p:nvSpPr>
          <p:cNvPr id="3" name="Retângulo 2">
            <a:extLst>
              <a:ext uri="{FF2B5EF4-FFF2-40B4-BE49-F238E27FC236}">
                <a16:creationId xmlns="" xmlns:a16="http://schemas.microsoft.com/office/drawing/2014/main" id="{7CE3A2B4-6809-486B-B751-7EBFBCE4838E}"/>
              </a:ext>
            </a:extLst>
          </p:cNvPr>
          <p:cNvSpPr/>
          <p:nvPr/>
        </p:nvSpPr>
        <p:spPr>
          <a:xfrm>
            <a:off x="501748" y="1914436"/>
            <a:ext cx="6940061" cy="3785652"/>
          </a:xfrm>
          <a:prstGeom prst="rect">
            <a:avLst/>
          </a:prstGeom>
        </p:spPr>
        <p:txBody>
          <a:bodyPr wrap="square">
            <a:spAutoFit/>
          </a:bodyPr>
          <a:lstStyle/>
          <a:p>
            <a:pPr algn="just"/>
            <a:r>
              <a:rPr lang="pt-BR" sz="3000" dirty="0"/>
              <a:t>“quando estão ausentes quer o presbítero quer o diácono, o pároco deve designar leigos aos quais confiará o cuidado da celebração, isto é, a responsabilidade da oração, o serviço da Palavra e a distribuição da Sagrada Comunhão”      </a:t>
            </a:r>
            <a:r>
              <a:rPr lang="pt-BR" sz="2800" dirty="0"/>
              <a:t>       </a:t>
            </a:r>
            <a:r>
              <a:rPr lang="pt-BR" sz="2000" b="1" dirty="0"/>
              <a:t>(49)</a:t>
            </a:r>
          </a:p>
        </p:txBody>
      </p:sp>
      <p:pic>
        <p:nvPicPr>
          <p:cNvPr id="4" name="Imagem 3">
            <a:extLst>
              <a:ext uri="{FF2B5EF4-FFF2-40B4-BE49-F238E27FC236}">
                <a16:creationId xmlns="" xmlns:a16="http://schemas.microsoft.com/office/drawing/2014/main" id="{9F07AB0B-392E-4684-B7B9-65D4CBE0BA9E}"/>
              </a:ext>
            </a:extLst>
          </p:cNvPr>
          <p:cNvPicPr>
            <a:picLocks noChangeAspect="1"/>
          </p:cNvPicPr>
          <p:nvPr/>
        </p:nvPicPr>
        <p:blipFill>
          <a:blip r:embed="rId2"/>
          <a:stretch>
            <a:fillRect/>
          </a:stretch>
        </p:blipFill>
        <p:spPr>
          <a:xfrm>
            <a:off x="7599795" y="2297093"/>
            <a:ext cx="4273337" cy="3205003"/>
          </a:xfrm>
          <a:prstGeom prst="rect">
            <a:avLst/>
          </a:prstGeom>
        </p:spPr>
      </p:pic>
    </p:spTree>
    <p:extLst>
      <p:ext uri="{BB962C8B-B14F-4D97-AF65-F5344CB8AC3E}">
        <p14:creationId xmlns:p14="http://schemas.microsoft.com/office/powerpoint/2010/main" val="4691212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5ED70D-C64A-4751-B174-8A8A888BEFAD}"/>
              </a:ext>
            </a:extLst>
          </p:cNvPr>
          <p:cNvSpPr>
            <a:spLocks noGrp="1"/>
          </p:cNvSpPr>
          <p:nvPr>
            <p:ph type="title"/>
          </p:nvPr>
        </p:nvSpPr>
        <p:spPr>
          <a:xfrm>
            <a:off x="255825" y="818587"/>
            <a:ext cx="9603275" cy="1049235"/>
          </a:xfrm>
        </p:spPr>
        <p:txBody>
          <a:bodyPr/>
          <a:lstStyle/>
          <a:p>
            <a:pPr algn="ctr"/>
            <a:r>
              <a:rPr lang="pt-BR" dirty="0" err="1">
                <a:solidFill>
                  <a:srgbClr val="FF0000"/>
                </a:solidFill>
              </a:rPr>
              <a:t>Doc</a:t>
            </a:r>
            <a:r>
              <a:rPr lang="pt-BR" dirty="0">
                <a:solidFill>
                  <a:srgbClr val="FF0000"/>
                </a:solidFill>
              </a:rPr>
              <a:t> 43 </a:t>
            </a:r>
            <a:r>
              <a:rPr lang="pt-BR" dirty="0"/>
              <a:t>da </a:t>
            </a:r>
            <a:r>
              <a:rPr lang="pt-BR" dirty="0" err="1">
                <a:solidFill>
                  <a:srgbClr val="FF0000"/>
                </a:solidFill>
              </a:rPr>
              <a:t>cnbb</a:t>
            </a:r>
            <a:r>
              <a:rPr lang="pt-BR" dirty="0"/>
              <a:t>: </a:t>
            </a:r>
            <a:r>
              <a:rPr lang="pt-BR" i="1" dirty="0"/>
              <a:t>animação da vida </a:t>
            </a:r>
            <a:br>
              <a:rPr lang="pt-BR" i="1" dirty="0"/>
            </a:br>
            <a:r>
              <a:rPr lang="pt-BR" i="1" dirty="0"/>
              <a:t>litúrgica no Brasil</a:t>
            </a:r>
          </a:p>
        </p:txBody>
      </p:sp>
      <p:pic>
        <p:nvPicPr>
          <p:cNvPr id="3" name="Imagem 2">
            <a:extLst>
              <a:ext uri="{FF2B5EF4-FFF2-40B4-BE49-F238E27FC236}">
                <a16:creationId xmlns="" xmlns:a16="http://schemas.microsoft.com/office/drawing/2014/main" id="{6EBD9447-50A8-4573-963E-A52447D100E5}"/>
              </a:ext>
            </a:extLst>
          </p:cNvPr>
          <p:cNvPicPr>
            <a:picLocks noChangeAspect="1"/>
          </p:cNvPicPr>
          <p:nvPr/>
        </p:nvPicPr>
        <p:blipFill>
          <a:blip r:embed="rId2"/>
          <a:stretch>
            <a:fillRect/>
          </a:stretch>
        </p:blipFill>
        <p:spPr>
          <a:xfrm>
            <a:off x="8688150" y="1530198"/>
            <a:ext cx="3248025" cy="4800600"/>
          </a:xfrm>
          <a:prstGeom prst="rect">
            <a:avLst/>
          </a:prstGeom>
        </p:spPr>
      </p:pic>
      <p:sp>
        <p:nvSpPr>
          <p:cNvPr id="4" name="Retângulo 3">
            <a:extLst>
              <a:ext uri="{FF2B5EF4-FFF2-40B4-BE49-F238E27FC236}">
                <a16:creationId xmlns="" xmlns:a16="http://schemas.microsoft.com/office/drawing/2014/main" id="{D5C6CFD5-0D14-4571-BBBC-82C81BF8CC51}"/>
              </a:ext>
            </a:extLst>
          </p:cNvPr>
          <p:cNvSpPr/>
          <p:nvPr/>
        </p:nvSpPr>
        <p:spPr>
          <a:xfrm>
            <a:off x="129215" y="2021818"/>
            <a:ext cx="8432325" cy="4078039"/>
          </a:xfrm>
          <a:prstGeom prst="rect">
            <a:avLst/>
          </a:prstGeom>
        </p:spPr>
        <p:txBody>
          <a:bodyPr wrap="square">
            <a:spAutoFit/>
          </a:bodyPr>
          <a:lstStyle/>
          <a:p>
            <a:pPr algn="just"/>
            <a:r>
              <a:rPr lang="pt-BR" sz="2800" dirty="0"/>
              <a:t>1. “</a:t>
            </a:r>
            <a:r>
              <a:rPr lang="pt-BR" sz="2800" i="1" dirty="0"/>
              <a:t>Sendo a Palavra de Deus, de per si, depois dos sacramentos, o modo mais importante de celebrar, temos mais um motivo para refletir sobre esta forma de celebração, como o vem fazendo, aliás, a própria Sé Apostólica</a:t>
            </a:r>
            <a:r>
              <a:rPr lang="pt-BR" sz="2800" dirty="0"/>
              <a:t>” (n. 93).</a:t>
            </a:r>
          </a:p>
          <a:p>
            <a:pPr algn="just"/>
            <a:endParaRPr lang="pt-BR" sz="700" dirty="0"/>
          </a:p>
          <a:p>
            <a:pPr algn="just"/>
            <a:r>
              <a:rPr lang="pt-BR" sz="2800" dirty="0"/>
              <a:t>2. “</a:t>
            </a:r>
            <a:r>
              <a:rPr lang="pt-BR" sz="2800" i="1" dirty="0"/>
              <a:t>o surgimento rápido de inúmeras comunidades eclesiais, ultrapassando a capacidade de atendimento dos presbíteros</a:t>
            </a:r>
            <a:r>
              <a:rPr lang="pt-BR" sz="2800" dirty="0"/>
              <a:t>”.                                         </a:t>
            </a:r>
            <a:r>
              <a:rPr lang="pt-BR" sz="2400" b="1" dirty="0"/>
              <a:t>(50)</a:t>
            </a:r>
          </a:p>
        </p:txBody>
      </p:sp>
    </p:spTree>
    <p:extLst>
      <p:ext uri="{BB962C8B-B14F-4D97-AF65-F5344CB8AC3E}">
        <p14:creationId xmlns:p14="http://schemas.microsoft.com/office/powerpoint/2010/main" val="93374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036903F-4B89-4CA6-B066-E0A6CC929258}"/>
              </a:ext>
            </a:extLst>
          </p:cNvPr>
          <p:cNvSpPr>
            <a:spLocks noGrp="1"/>
          </p:cNvSpPr>
          <p:nvPr>
            <p:ph type="title"/>
          </p:nvPr>
        </p:nvSpPr>
        <p:spPr>
          <a:xfrm>
            <a:off x="596345" y="818587"/>
            <a:ext cx="9603275" cy="1049235"/>
          </a:xfrm>
        </p:spPr>
        <p:txBody>
          <a:bodyPr/>
          <a:lstStyle/>
          <a:p>
            <a:pPr algn="ctr"/>
            <a:r>
              <a:rPr lang="pt-BR" dirty="0" err="1">
                <a:solidFill>
                  <a:srgbClr val="FF0000"/>
                </a:solidFill>
              </a:rPr>
              <a:t>Doc</a:t>
            </a:r>
            <a:r>
              <a:rPr lang="pt-BR" dirty="0">
                <a:solidFill>
                  <a:srgbClr val="FF0000"/>
                </a:solidFill>
              </a:rPr>
              <a:t> 43 </a:t>
            </a:r>
            <a:r>
              <a:rPr lang="pt-BR" dirty="0"/>
              <a:t>da </a:t>
            </a:r>
            <a:r>
              <a:rPr lang="pt-BR" dirty="0" err="1">
                <a:solidFill>
                  <a:srgbClr val="FF0000"/>
                </a:solidFill>
              </a:rPr>
              <a:t>cnbb</a:t>
            </a:r>
            <a:r>
              <a:rPr lang="pt-BR" dirty="0"/>
              <a:t>: </a:t>
            </a:r>
            <a:r>
              <a:rPr lang="pt-BR" i="1" dirty="0"/>
              <a:t>animação da vida </a:t>
            </a:r>
            <a:br>
              <a:rPr lang="pt-BR" i="1" dirty="0"/>
            </a:br>
            <a:r>
              <a:rPr lang="pt-BR" i="1" dirty="0"/>
              <a:t>litúrgica no Brasil</a:t>
            </a:r>
            <a:endParaRPr lang="pt-BR" dirty="0"/>
          </a:p>
        </p:txBody>
      </p:sp>
      <p:pic>
        <p:nvPicPr>
          <p:cNvPr id="3" name="Imagem 2">
            <a:extLst>
              <a:ext uri="{FF2B5EF4-FFF2-40B4-BE49-F238E27FC236}">
                <a16:creationId xmlns="" xmlns:a16="http://schemas.microsoft.com/office/drawing/2014/main" id="{35B273D6-4120-4A37-8F94-B24794CD35AA}"/>
              </a:ext>
            </a:extLst>
          </p:cNvPr>
          <p:cNvPicPr>
            <a:picLocks noChangeAspect="1"/>
          </p:cNvPicPr>
          <p:nvPr/>
        </p:nvPicPr>
        <p:blipFill>
          <a:blip r:embed="rId2"/>
          <a:stretch>
            <a:fillRect/>
          </a:stretch>
        </p:blipFill>
        <p:spPr>
          <a:xfrm>
            <a:off x="8575608" y="1530197"/>
            <a:ext cx="3248025" cy="4800600"/>
          </a:xfrm>
          <a:prstGeom prst="rect">
            <a:avLst/>
          </a:prstGeom>
        </p:spPr>
      </p:pic>
      <p:sp>
        <p:nvSpPr>
          <p:cNvPr id="4" name="Retângulo 3">
            <a:extLst>
              <a:ext uri="{FF2B5EF4-FFF2-40B4-BE49-F238E27FC236}">
                <a16:creationId xmlns="" xmlns:a16="http://schemas.microsoft.com/office/drawing/2014/main" id="{410DE6CC-4321-469D-9929-D34993B68438}"/>
              </a:ext>
            </a:extLst>
          </p:cNvPr>
          <p:cNvSpPr/>
          <p:nvPr/>
        </p:nvSpPr>
        <p:spPr>
          <a:xfrm>
            <a:off x="253218" y="2083480"/>
            <a:ext cx="8074856" cy="3477875"/>
          </a:xfrm>
          <a:prstGeom prst="rect">
            <a:avLst/>
          </a:prstGeom>
        </p:spPr>
        <p:txBody>
          <a:bodyPr wrap="square">
            <a:spAutoFit/>
          </a:bodyPr>
          <a:lstStyle/>
          <a:p>
            <a:pPr algn="just"/>
            <a:r>
              <a:rPr lang="pt-BR" sz="2400" dirty="0">
                <a:latin typeface="PalatinoLinotype-Roman"/>
              </a:rPr>
              <a:t>As duas circunstâncias levaram “</a:t>
            </a:r>
            <a:r>
              <a:rPr lang="pt-BR" sz="2400" i="1" dirty="0">
                <a:latin typeface="PalatinoLinotype-Roman"/>
              </a:rPr>
              <a:t>o povo de Deus a reencontrar, no tesouro da tradição litúrgica da Igreja, a Celebração da Palavra para alimento de sua fé, de sua comunhão e de seu compromisso</a:t>
            </a:r>
            <a:r>
              <a:rPr lang="pt-BR" sz="2400" dirty="0">
                <a:latin typeface="PalatinoLinotype-Roman"/>
              </a:rPr>
              <a:t>” (n. 95). Na Celebração da Palavra, “</a:t>
            </a:r>
            <a:r>
              <a:rPr lang="pt-BR" sz="2400" i="1" dirty="0">
                <a:latin typeface="PalatinoLinotype-Roman"/>
              </a:rPr>
              <a:t>o Cristo se faz verdadeiramente presente, pois é ele mesmo quem fala quando se leem, na Igreja, as Sagradas Escrituras. Além de sua presença na Eucaristia, eventualmente distribuída, está também na assembleia, pois prometeu estar entre os seus que se reúnem em seu nome (Mt 18,20)</a:t>
            </a:r>
            <a:r>
              <a:rPr lang="pt-BR" sz="2400" dirty="0">
                <a:latin typeface="PalatinoLinotype-Roman"/>
              </a:rPr>
              <a:t>” (n. 96).                          </a:t>
            </a:r>
            <a:r>
              <a:rPr lang="pt-BR" sz="2800" b="1" dirty="0">
                <a:latin typeface="PalatinoLinotype-Roman"/>
              </a:rPr>
              <a:t>(50)</a:t>
            </a:r>
            <a:endParaRPr lang="pt-BR" sz="2800" b="1" dirty="0"/>
          </a:p>
        </p:txBody>
      </p:sp>
    </p:spTree>
    <p:extLst>
      <p:ext uri="{BB962C8B-B14F-4D97-AF65-F5344CB8AC3E}">
        <p14:creationId xmlns:p14="http://schemas.microsoft.com/office/powerpoint/2010/main" val="8317072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85F034C-49B8-4E05-865C-3E3D276ED124}"/>
              </a:ext>
            </a:extLst>
          </p:cNvPr>
          <p:cNvSpPr>
            <a:spLocks noGrp="1"/>
          </p:cNvSpPr>
          <p:nvPr>
            <p:ph type="title"/>
          </p:nvPr>
        </p:nvSpPr>
        <p:spPr>
          <a:xfrm>
            <a:off x="1442152" y="480962"/>
            <a:ext cx="7242255" cy="1049235"/>
          </a:xfrm>
        </p:spPr>
        <p:txBody>
          <a:bodyPr>
            <a:normAutofit fontScale="90000"/>
          </a:bodyPr>
          <a:lstStyle/>
          <a:p>
            <a:pPr algn="ctr"/>
            <a:r>
              <a:rPr lang="pt-BR" dirty="0" err="1">
                <a:solidFill>
                  <a:srgbClr val="FF0000"/>
                </a:solidFill>
              </a:rPr>
              <a:t>Doc</a:t>
            </a:r>
            <a:r>
              <a:rPr lang="pt-BR" dirty="0">
                <a:solidFill>
                  <a:srgbClr val="FF0000"/>
                </a:solidFill>
              </a:rPr>
              <a:t> 43 </a:t>
            </a:r>
            <a:r>
              <a:rPr lang="pt-BR" dirty="0"/>
              <a:t>da </a:t>
            </a:r>
            <a:r>
              <a:rPr lang="pt-BR" dirty="0" err="1">
                <a:solidFill>
                  <a:srgbClr val="FF0000"/>
                </a:solidFill>
              </a:rPr>
              <a:t>cnbb</a:t>
            </a:r>
            <a:r>
              <a:rPr lang="pt-BR" dirty="0"/>
              <a:t>: </a:t>
            </a:r>
            <a:r>
              <a:rPr lang="pt-BR" i="1" dirty="0"/>
              <a:t>animação da vida </a:t>
            </a:r>
            <a:br>
              <a:rPr lang="pt-BR" i="1" dirty="0"/>
            </a:br>
            <a:r>
              <a:rPr lang="pt-BR" i="1" dirty="0"/>
              <a:t>litúrgica no Brasil</a:t>
            </a:r>
            <a:endParaRPr lang="pt-BR" dirty="0"/>
          </a:p>
        </p:txBody>
      </p:sp>
      <p:sp>
        <p:nvSpPr>
          <p:cNvPr id="3" name="Retângulo 2">
            <a:extLst>
              <a:ext uri="{FF2B5EF4-FFF2-40B4-BE49-F238E27FC236}">
                <a16:creationId xmlns="" xmlns:a16="http://schemas.microsoft.com/office/drawing/2014/main" id="{AF51D71F-270D-43DC-8829-B1F520D8D337}"/>
              </a:ext>
            </a:extLst>
          </p:cNvPr>
          <p:cNvSpPr/>
          <p:nvPr/>
        </p:nvSpPr>
        <p:spPr>
          <a:xfrm>
            <a:off x="473612" y="1929592"/>
            <a:ext cx="7587176" cy="4031873"/>
          </a:xfrm>
          <a:prstGeom prst="rect">
            <a:avLst/>
          </a:prstGeom>
        </p:spPr>
        <p:txBody>
          <a:bodyPr wrap="square">
            <a:spAutoFit/>
          </a:bodyPr>
          <a:lstStyle/>
          <a:p>
            <a:pPr algn="just"/>
            <a:r>
              <a:rPr lang="pt-BR" sz="3200" dirty="0"/>
              <a:t>Contudo, não confundir...</a:t>
            </a:r>
          </a:p>
          <a:p>
            <a:pPr algn="just"/>
            <a:r>
              <a:rPr lang="pt-BR" sz="3200" dirty="0"/>
              <a:t>“nunca estas celebrações com a Eucaristia. Missa é missa. Celebração da Palavra, mesmo com a distribuição da Comunhão, não deve levar o povo a pensar que se trata do sacrifício da missa” (n. 98).</a:t>
            </a:r>
            <a:r>
              <a:rPr lang="pt-BR" sz="3600" dirty="0"/>
              <a:t>                              </a:t>
            </a:r>
            <a:r>
              <a:rPr lang="pt-BR" sz="2800" b="1" dirty="0"/>
              <a:t>(50)</a:t>
            </a:r>
            <a:endParaRPr lang="pt-BR" sz="3600" b="1" dirty="0"/>
          </a:p>
        </p:txBody>
      </p:sp>
      <p:pic>
        <p:nvPicPr>
          <p:cNvPr id="4" name="Imagem 3">
            <a:extLst>
              <a:ext uri="{FF2B5EF4-FFF2-40B4-BE49-F238E27FC236}">
                <a16:creationId xmlns="" xmlns:a16="http://schemas.microsoft.com/office/drawing/2014/main" id="{95825CE9-0A9C-4139-ADF5-C497E68EF7C3}"/>
              </a:ext>
            </a:extLst>
          </p:cNvPr>
          <p:cNvPicPr>
            <a:picLocks noChangeAspect="1"/>
          </p:cNvPicPr>
          <p:nvPr/>
        </p:nvPicPr>
        <p:blipFill>
          <a:blip r:embed="rId2"/>
          <a:stretch>
            <a:fillRect/>
          </a:stretch>
        </p:blipFill>
        <p:spPr>
          <a:xfrm>
            <a:off x="8575608" y="1530197"/>
            <a:ext cx="3248025" cy="4800600"/>
          </a:xfrm>
          <a:prstGeom prst="rect">
            <a:avLst/>
          </a:prstGeom>
        </p:spPr>
      </p:pic>
    </p:spTree>
    <p:extLst>
      <p:ext uri="{BB962C8B-B14F-4D97-AF65-F5344CB8AC3E}">
        <p14:creationId xmlns:p14="http://schemas.microsoft.com/office/powerpoint/2010/main" val="23509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E295AE8-5DB7-4C24-B03B-5F53FCD074F9}"/>
              </a:ext>
            </a:extLst>
          </p:cNvPr>
          <p:cNvSpPr>
            <a:spLocks noGrp="1"/>
          </p:cNvSpPr>
          <p:nvPr>
            <p:ph type="title"/>
          </p:nvPr>
        </p:nvSpPr>
        <p:spPr>
          <a:xfrm>
            <a:off x="1486748" y="902993"/>
            <a:ext cx="6524803" cy="1049235"/>
          </a:xfrm>
        </p:spPr>
        <p:txBody>
          <a:bodyPr/>
          <a:lstStyle/>
          <a:p>
            <a:pPr algn="ctr"/>
            <a:r>
              <a:rPr lang="pt-BR" dirty="0"/>
              <a:t>Documento de </a:t>
            </a:r>
            <a:r>
              <a:rPr lang="pt-BR" dirty="0">
                <a:solidFill>
                  <a:srgbClr val="FF0000"/>
                </a:solidFill>
              </a:rPr>
              <a:t>Santo Domingo</a:t>
            </a:r>
            <a:r>
              <a:rPr lang="pt-BR" dirty="0"/>
              <a:t>, n. 51</a:t>
            </a:r>
          </a:p>
        </p:txBody>
      </p:sp>
      <p:sp>
        <p:nvSpPr>
          <p:cNvPr id="3" name="Retângulo 2">
            <a:extLst>
              <a:ext uri="{FF2B5EF4-FFF2-40B4-BE49-F238E27FC236}">
                <a16:creationId xmlns="" xmlns:a16="http://schemas.microsoft.com/office/drawing/2014/main" id="{7C64EB56-0877-47CC-9F1F-686F06AE4454}"/>
              </a:ext>
            </a:extLst>
          </p:cNvPr>
          <p:cNvSpPr/>
          <p:nvPr/>
        </p:nvSpPr>
        <p:spPr>
          <a:xfrm>
            <a:off x="1345809" y="2216390"/>
            <a:ext cx="6096000" cy="3539430"/>
          </a:xfrm>
          <a:prstGeom prst="rect">
            <a:avLst/>
          </a:prstGeom>
        </p:spPr>
        <p:txBody>
          <a:bodyPr>
            <a:spAutoFit/>
          </a:bodyPr>
          <a:lstStyle/>
          <a:p>
            <a:pPr algn="just"/>
            <a:r>
              <a:rPr lang="pt-BR" sz="3200" dirty="0"/>
              <a:t>“Uma preocupação especial deve ser promover e dar uma séria formação a quem esteja encarregado de dirigir a oração e a Celebração da Palavra na ausência do sacerdote”       </a:t>
            </a:r>
            <a:r>
              <a:rPr lang="pt-BR" sz="2800" b="1" dirty="0"/>
              <a:t>(51)</a:t>
            </a:r>
          </a:p>
        </p:txBody>
      </p:sp>
      <p:pic>
        <p:nvPicPr>
          <p:cNvPr id="4" name="Imagem 3">
            <a:extLst>
              <a:ext uri="{FF2B5EF4-FFF2-40B4-BE49-F238E27FC236}">
                <a16:creationId xmlns="" xmlns:a16="http://schemas.microsoft.com/office/drawing/2014/main" id="{989D18B4-2EFF-48A5-8DCE-07D92F242634}"/>
              </a:ext>
            </a:extLst>
          </p:cNvPr>
          <p:cNvPicPr>
            <a:picLocks noChangeAspect="1"/>
          </p:cNvPicPr>
          <p:nvPr/>
        </p:nvPicPr>
        <p:blipFill>
          <a:blip r:embed="rId2"/>
          <a:stretch>
            <a:fillRect/>
          </a:stretch>
        </p:blipFill>
        <p:spPr>
          <a:xfrm>
            <a:off x="8581293" y="1647371"/>
            <a:ext cx="3235824" cy="4406110"/>
          </a:xfrm>
          <a:prstGeom prst="rect">
            <a:avLst/>
          </a:prstGeom>
        </p:spPr>
      </p:pic>
    </p:spTree>
    <p:extLst>
      <p:ext uri="{BB962C8B-B14F-4D97-AF65-F5344CB8AC3E}">
        <p14:creationId xmlns:p14="http://schemas.microsoft.com/office/powerpoint/2010/main" val="13943238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282FB9E-B2EE-484A-8525-7A309726C1A0}"/>
              </a:ext>
            </a:extLst>
          </p:cNvPr>
          <p:cNvSpPr>
            <a:spLocks noGrp="1"/>
          </p:cNvSpPr>
          <p:nvPr>
            <p:ph type="title"/>
          </p:nvPr>
        </p:nvSpPr>
        <p:spPr>
          <a:xfrm>
            <a:off x="3699803" y="1329136"/>
            <a:ext cx="7823988" cy="1049235"/>
          </a:xfrm>
        </p:spPr>
        <p:txBody>
          <a:bodyPr>
            <a:normAutofit fontScale="90000"/>
          </a:bodyPr>
          <a:lstStyle/>
          <a:p>
            <a:r>
              <a:rPr lang="pt-BR" sz="4000" b="1" dirty="0"/>
              <a:t>Documento 52 da CNBB, n. 43</a:t>
            </a:r>
          </a:p>
        </p:txBody>
      </p:sp>
      <p:pic>
        <p:nvPicPr>
          <p:cNvPr id="3" name="Imagem 2">
            <a:extLst>
              <a:ext uri="{FF2B5EF4-FFF2-40B4-BE49-F238E27FC236}">
                <a16:creationId xmlns="" xmlns:a16="http://schemas.microsoft.com/office/drawing/2014/main" id="{CD8A9670-12E0-47BD-8EBA-CFE9250A5D02}"/>
              </a:ext>
            </a:extLst>
          </p:cNvPr>
          <p:cNvPicPr>
            <a:picLocks noChangeAspect="1"/>
          </p:cNvPicPr>
          <p:nvPr/>
        </p:nvPicPr>
        <p:blipFill>
          <a:blip r:embed="rId2"/>
          <a:stretch>
            <a:fillRect/>
          </a:stretch>
        </p:blipFill>
        <p:spPr>
          <a:xfrm>
            <a:off x="228966" y="1329136"/>
            <a:ext cx="3470837" cy="4994010"/>
          </a:xfrm>
          <a:prstGeom prst="rect">
            <a:avLst/>
          </a:prstGeom>
        </p:spPr>
      </p:pic>
      <p:sp>
        <p:nvSpPr>
          <p:cNvPr id="4" name="Retângulo 3">
            <a:extLst>
              <a:ext uri="{FF2B5EF4-FFF2-40B4-BE49-F238E27FC236}">
                <a16:creationId xmlns="" xmlns:a16="http://schemas.microsoft.com/office/drawing/2014/main" id="{F376CB34-384E-498E-BCB5-AF58C6372845}"/>
              </a:ext>
            </a:extLst>
          </p:cNvPr>
          <p:cNvSpPr/>
          <p:nvPr/>
        </p:nvSpPr>
        <p:spPr>
          <a:xfrm>
            <a:off x="4260158" y="2039817"/>
            <a:ext cx="6935372" cy="3816429"/>
          </a:xfrm>
          <a:prstGeom prst="rect">
            <a:avLst/>
          </a:prstGeom>
        </p:spPr>
        <p:txBody>
          <a:bodyPr wrap="square">
            <a:spAutoFit/>
          </a:bodyPr>
          <a:lstStyle/>
          <a:p>
            <a:pPr algn="just"/>
            <a:r>
              <a:rPr lang="pt-BR" sz="3000" dirty="0"/>
              <a:t>“A Celebração da Palavra de Deus, como expressão da Igreja reunida, supõe a presença de uma equipe de celebração, que a prepare, anime e integre os diversos serviços: do acolhimento fraterno, da presidência, da animação, do canto, da proclamação das leituras e outros”                    </a:t>
            </a:r>
            <a:r>
              <a:rPr lang="pt-BR" sz="2800" b="1" dirty="0"/>
              <a:t>(54)</a:t>
            </a:r>
            <a:r>
              <a:rPr lang="pt-BR" sz="3200" dirty="0"/>
              <a:t>                 </a:t>
            </a:r>
          </a:p>
        </p:txBody>
      </p:sp>
    </p:spTree>
    <p:extLst>
      <p:ext uri="{BB962C8B-B14F-4D97-AF65-F5344CB8AC3E}">
        <p14:creationId xmlns:p14="http://schemas.microsoft.com/office/powerpoint/2010/main" val="11864385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AB3D3B1E-1823-4E84-B72C-6ABF6A344F2A}"/>
              </a:ext>
            </a:extLst>
          </p:cNvPr>
          <p:cNvPicPr>
            <a:picLocks noChangeAspect="1"/>
          </p:cNvPicPr>
          <p:nvPr/>
        </p:nvPicPr>
        <p:blipFill>
          <a:blip r:embed="rId2"/>
          <a:stretch>
            <a:fillRect/>
          </a:stretch>
        </p:blipFill>
        <p:spPr>
          <a:xfrm>
            <a:off x="1" y="-14068"/>
            <a:ext cx="12192000" cy="6147582"/>
          </a:xfrm>
          <a:prstGeom prst="rect">
            <a:avLst/>
          </a:prstGeom>
        </p:spPr>
      </p:pic>
      <p:sp>
        <p:nvSpPr>
          <p:cNvPr id="4" name="CaixaDeTexto 3">
            <a:extLst>
              <a:ext uri="{FF2B5EF4-FFF2-40B4-BE49-F238E27FC236}">
                <a16:creationId xmlns="" xmlns:a16="http://schemas.microsoft.com/office/drawing/2014/main" id="{372304FA-7F2F-4034-BCEE-771BAB99B845}"/>
              </a:ext>
            </a:extLst>
          </p:cNvPr>
          <p:cNvSpPr txBox="1"/>
          <p:nvPr/>
        </p:nvSpPr>
        <p:spPr>
          <a:xfrm>
            <a:off x="900332" y="1299647"/>
            <a:ext cx="5195668" cy="4524315"/>
          </a:xfrm>
          <a:prstGeom prst="rect">
            <a:avLst/>
          </a:prstGeom>
          <a:noFill/>
        </p:spPr>
        <p:txBody>
          <a:bodyPr wrap="square" rtlCol="0">
            <a:spAutoFit/>
          </a:bodyPr>
          <a:lstStyle/>
          <a:p>
            <a:pPr algn="just"/>
            <a:r>
              <a:rPr lang="pt-BR" sz="3200" dirty="0"/>
              <a:t>... inúmeros cristãos leigos e leigas, de alguma forma, estão a serviço da Palavra na vida eclesial, entre os quais merecem especial destaque os </a:t>
            </a:r>
            <a:r>
              <a:rPr lang="pt-BR" sz="3200" dirty="0">
                <a:solidFill>
                  <a:srgbClr val="FF0000"/>
                </a:solidFill>
              </a:rPr>
              <a:t>catequistas</a:t>
            </a:r>
            <a:r>
              <a:rPr lang="pt-BR" sz="3200" dirty="0"/>
              <a:t>, os </a:t>
            </a:r>
            <a:r>
              <a:rPr lang="pt-BR" sz="3200" dirty="0">
                <a:solidFill>
                  <a:srgbClr val="FF0000"/>
                </a:solidFill>
              </a:rPr>
              <a:t>teólogos</a:t>
            </a:r>
            <a:r>
              <a:rPr lang="pt-BR" sz="3200" dirty="0"/>
              <a:t> e as </a:t>
            </a:r>
            <a:r>
              <a:rPr lang="pt-BR" sz="3200" dirty="0">
                <a:solidFill>
                  <a:srgbClr val="FF0000"/>
                </a:solidFill>
              </a:rPr>
              <a:t>teólogas</a:t>
            </a:r>
            <a:r>
              <a:rPr lang="pt-BR" sz="3200" dirty="0"/>
              <a:t>. </a:t>
            </a:r>
            <a:r>
              <a:rPr lang="pt-BR" sz="2800" b="1" dirty="0"/>
              <a:t>(56)</a:t>
            </a:r>
          </a:p>
        </p:txBody>
      </p:sp>
    </p:spTree>
    <p:extLst>
      <p:ext uri="{BB962C8B-B14F-4D97-AF65-F5344CB8AC3E}">
        <p14:creationId xmlns:p14="http://schemas.microsoft.com/office/powerpoint/2010/main" val="177002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6EB5C04-29C3-4500-B017-33480DE67EEE}"/>
              </a:ext>
            </a:extLst>
          </p:cNvPr>
          <p:cNvSpPr>
            <a:spLocks noGrp="1"/>
          </p:cNvSpPr>
          <p:nvPr>
            <p:ph type="title"/>
          </p:nvPr>
        </p:nvSpPr>
        <p:spPr>
          <a:xfrm>
            <a:off x="69904" y="682078"/>
            <a:ext cx="10466363" cy="1049235"/>
          </a:xfrm>
        </p:spPr>
        <p:txBody>
          <a:bodyPr>
            <a:noAutofit/>
          </a:bodyPr>
          <a:lstStyle/>
          <a:p>
            <a:pPr algn="ctr"/>
            <a:r>
              <a:rPr lang="pt-BR" sz="4000" b="1" dirty="0"/>
              <a:t>Cap. V </a:t>
            </a:r>
            <a:br>
              <a:rPr lang="pt-BR" sz="4000" b="1" dirty="0"/>
            </a:br>
            <a:r>
              <a:rPr lang="pt-BR" sz="4000" b="1" dirty="0"/>
              <a:t> a celebração da palavra de deus</a:t>
            </a:r>
          </a:p>
        </p:txBody>
      </p:sp>
      <p:sp>
        <p:nvSpPr>
          <p:cNvPr id="3" name="Retângulo 2">
            <a:extLst>
              <a:ext uri="{FF2B5EF4-FFF2-40B4-BE49-F238E27FC236}">
                <a16:creationId xmlns="" xmlns:a16="http://schemas.microsoft.com/office/drawing/2014/main" id="{36A9D4FE-DA6C-4376-B1F0-5788D0B8733D}"/>
              </a:ext>
            </a:extLst>
          </p:cNvPr>
          <p:cNvSpPr/>
          <p:nvPr/>
        </p:nvSpPr>
        <p:spPr>
          <a:xfrm>
            <a:off x="525193" y="1840918"/>
            <a:ext cx="9223718" cy="3985706"/>
          </a:xfrm>
          <a:prstGeom prst="rect">
            <a:avLst/>
          </a:prstGeom>
        </p:spPr>
        <p:txBody>
          <a:bodyPr wrap="square">
            <a:spAutoFit/>
          </a:bodyPr>
          <a:lstStyle/>
          <a:p>
            <a:pPr algn="just"/>
            <a:r>
              <a:rPr lang="pt-BR" sz="2500" dirty="0"/>
              <a:t>Para a celebração se requer todo cuidado e a devida preparação para que não se perca sua </a:t>
            </a:r>
            <a:r>
              <a:rPr lang="pt-BR" sz="2500" dirty="0">
                <a:solidFill>
                  <a:srgbClr val="FF0000"/>
                </a:solidFill>
              </a:rPr>
              <a:t>fisionomia litúrgica</a:t>
            </a:r>
            <a:r>
              <a:rPr lang="pt-BR" sz="2500" dirty="0"/>
              <a:t>: SC7</a:t>
            </a:r>
          </a:p>
          <a:p>
            <a:pPr algn="just"/>
            <a:r>
              <a:rPr lang="pt-BR" sz="2500" dirty="0"/>
              <a:t>cuidado com os ritos e sinais; </a:t>
            </a:r>
          </a:p>
          <a:p>
            <a:pPr algn="just"/>
            <a:r>
              <a:rPr lang="pt-BR" sz="2500" dirty="0"/>
              <a:t>com os cantos para que sejam de acordo com o espírito da liturgia;</a:t>
            </a:r>
          </a:p>
          <a:p>
            <a:pPr algn="just"/>
            <a:r>
              <a:rPr lang="pt-BR" sz="2500" dirty="0"/>
              <a:t>com a preparação dos ministérios e serviços, sobretudo o da pessoa que dirige a assembleia, os leitores e os salmistas; </a:t>
            </a:r>
          </a:p>
          <a:p>
            <a:pPr algn="just"/>
            <a:r>
              <a:rPr lang="pt-BR" sz="2500" dirty="0"/>
              <a:t>com o espaço celebrativo, especialmente atentos ao lugar da assembleia e da mesa da Palavra, onde o Cristo se faz presente.                                            </a:t>
            </a:r>
            <a:r>
              <a:rPr lang="pt-BR" sz="2800" b="1" dirty="0"/>
              <a:t>(57)</a:t>
            </a:r>
          </a:p>
        </p:txBody>
      </p:sp>
      <p:pic>
        <p:nvPicPr>
          <p:cNvPr id="4" name="Imagem 3">
            <a:extLst>
              <a:ext uri="{FF2B5EF4-FFF2-40B4-BE49-F238E27FC236}">
                <a16:creationId xmlns="" xmlns:a16="http://schemas.microsoft.com/office/drawing/2014/main" id="{B2C659A3-46BC-48D2-8354-2171F94BAE27}"/>
              </a:ext>
            </a:extLst>
          </p:cNvPr>
          <p:cNvPicPr>
            <a:picLocks noChangeAspect="1"/>
          </p:cNvPicPr>
          <p:nvPr/>
        </p:nvPicPr>
        <p:blipFill>
          <a:blip r:embed="rId2"/>
          <a:stretch>
            <a:fillRect/>
          </a:stretch>
        </p:blipFill>
        <p:spPr>
          <a:xfrm>
            <a:off x="9748911" y="1621708"/>
            <a:ext cx="2299482" cy="4839623"/>
          </a:xfrm>
          <a:prstGeom prst="rect">
            <a:avLst/>
          </a:prstGeom>
        </p:spPr>
      </p:pic>
    </p:spTree>
    <p:extLst>
      <p:ext uri="{BB962C8B-B14F-4D97-AF65-F5344CB8AC3E}">
        <p14:creationId xmlns:p14="http://schemas.microsoft.com/office/powerpoint/2010/main" val="233273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BAA6347-3E0E-4709-8196-70DE64F78DF7}"/>
              </a:ext>
            </a:extLst>
          </p:cNvPr>
          <p:cNvSpPr>
            <a:spLocks noGrp="1"/>
          </p:cNvSpPr>
          <p:nvPr>
            <p:ph type="title"/>
          </p:nvPr>
        </p:nvSpPr>
        <p:spPr>
          <a:xfrm>
            <a:off x="1451579" y="1254685"/>
            <a:ext cx="9603275" cy="1049235"/>
          </a:xfrm>
        </p:spPr>
        <p:txBody>
          <a:bodyPr>
            <a:normAutofit/>
          </a:bodyPr>
          <a:lstStyle/>
          <a:p>
            <a:r>
              <a:rPr lang="pt-BR" sz="4000" b="1" dirty="0">
                <a:solidFill>
                  <a:srgbClr val="FF0000"/>
                </a:solidFill>
              </a:rPr>
              <a:t>Dei Verbum </a:t>
            </a:r>
            <a:r>
              <a:rPr lang="pt-BR" sz="4000" dirty="0"/>
              <a:t>21</a:t>
            </a:r>
          </a:p>
        </p:txBody>
      </p:sp>
      <p:sp>
        <p:nvSpPr>
          <p:cNvPr id="3" name="Retângulo 2">
            <a:extLst>
              <a:ext uri="{FF2B5EF4-FFF2-40B4-BE49-F238E27FC236}">
                <a16:creationId xmlns="" xmlns:a16="http://schemas.microsoft.com/office/drawing/2014/main" id="{C97F466A-4542-4B7D-A29D-ED81B22D7FAE}"/>
              </a:ext>
            </a:extLst>
          </p:cNvPr>
          <p:cNvSpPr/>
          <p:nvPr/>
        </p:nvSpPr>
        <p:spPr>
          <a:xfrm>
            <a:off x="478301" y="1779302"/>
            <a:ext cx="11029071" cy="3970318"/>
          </a:xfrm>
          <a:prstGeom prst="rect">
            <a:avLst/>
          </a:prstGeom>
        </p:spPr>
        <p:txBody>
          <a:bodyPr wrap="square">
            <a:spAutoFit/>
          </a:bodyPr>
          <a:lstStyle/>
          <a:p>
            <a:pPr algn="just"/>
            <a:r>
              <a:rPr lang="pt-BR" sz="3600" dirty="0"/>
              <a:t>... os padres conciliares equiparam a Palavra de Deus como Corpo de Cristo: </a:t>
            </a:r>
          </a:p>
          <a:p>
            <a:pPr algn="just"/>
            <a:r>
              <a:rPr lang="pt-BR" sz="3600" dirty="0"/>
              <a:t>“</a:t>
            </a:r>
            <a:r>
              <a:rPr lang="pt-BR" sz="3600" i="1" dirty="0"/>
              <a:t>As divinas Escrituras sempre foram veneradas como o próprio Corpo do Senhor pela Igreja, que não cessa de tomar e distribuir aos fiéis o pão da vida, tanto da mesa da Palavra de Deus quanto da mesa do Corpo de Cristo</a:t>
            </a:r>
            <a:r>
              <a:rPr lang="pt-BR" sz="3600" dirty="0"/>
              <a:t>.”                        </a:t>
            </a:r>
            <a:r>
              <a:rPr lang="pt-BR" sz="2800" b="1" dirty="0"/>
              <a:t>(57)</a:t>
            </a:r>
          </a:p>
        </p:txBody>
      </p:sp>
      <p:pic>
        <p:nvPicPr>
          <p:cNvPr id="4" name="Imagem 3">
            <a:extLst>
              <a:ext uri="{FF2B5EF4-FFF2-40B4-BE49-F238E27FC236}">
                <a16:creationId xmlns="" xmlns:a16="http://schemas.microsoft.com/office/drawing/2014/main" id="{41B56602-817F-42B8-9586-712F2463B030}"/>
              </a:ext>
            </a:extLst>
          </p:cNvPr>
          <p:cNvPicPr>
            <a:picLocks noChangeAspect="1"/>
          </p:cNvPicPr>
          <p:nvPr/>
        </p:nvPicPr>
        <p:blipFill>
          <a:blip r:embed="rId2"/>
          <a:stretch>
            <a:fillRect/>
          </a:stretch>
        </p:blipFill>
        <p:spPr>
          <a:xfrm>
            <a:off x="7475007" y="-63566"/>
            <a:ext cx="4716993" cy="1976772"/>
          </a:xfrm>
          <a:prstGeom prst="rect">
            <a:avLst/>
          </a:prstGeom>
        </p:spPr>
      </p:pic>
    </p:spTree>
    <p:extLst>
      <p:ext uri="{BB962C8B-B14F-4D97-AF65-F5344CB8AC3E}">
        <p14:creationId xmlns:p14="http://schemas.microsoft.com/office/powerpoint/2010/main" val="138525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B390A1D6-8545-4CE9-AD6A-55BEB0ED9BCB}"/>
              </a:ext>
            </a:extLst>
          </p:cNvPr>
          <p:cNvPicPr>
            <a:picLocks noChangeAspect="1"/>
          </p:cNvPicPr>
          <p:nvPr/>
        </p:nvPicPr>
        <p:blipFill>
          <a:blip r:embed="rId2"/>
          <a:stretch>
            <a:fillRect/>
          </a:stretch>
        </p:blipFill>
        <p:spPr>
          <a:xfrm>
            <a:off x="8201465" y="0"/>
            <a:ext cx="3990534" cy="2799471"/>
          </a:xfrm>
          <a:prstGeom prst="rect">
            <a:avLst/>
          </a:prstGeom>
        </p:spPr>
      </p:pic>
      <p:sp>
        <p:nvSpPr>
          <p:cNvPr id="3" name="Espaço Reservado para Conteúdo 2">
            <a:extLst>
              <a:ext uri="{FF2B5EF4-FFF2-40B4-BE49-F238E27FC236}">
                <a16:creationId xmlns="" xmlns:a16="http://schemas.microsoft.com/office/drawing/2014/main" id="{92E2BE31-CC22-4429-A558-38E674B48B9D}"/>
              </a:ext>
            </a:extLst>
          </p:cNvPr>
          <p:cNvSpPr>
            <a:spLocks noGrp="1"/>
          </p:cNvSpPr>
          <p:nvPr>
            <p:ph idx="1"/>
          </p:nvPr>
        </p:nvSpPr>
        <p:spPr>
          <a:xfrm>
            <a:off x="1294362" y="2637546"/>
            <a:ext cx="9603275" cy="3450613"/>
          </a:xfrm>
        </p:spPr>
        <p:txBody>
          <a:bodyPr>
            <a:normAutofit/>
          </a:bodyPr>
          <a:lstStyle/>
          <a:p>
            <a:pPr marL="0" indent="0" algn="just">
              <a:buNone/>
            </a:pPr>
            <a:r>
              <a:rPr lang="pt-BR" sz="3200" dirty="0"/>
              <a:t>... É certo que, ao lado dos ministérios</a:t>
            </a:r>
          </a:p>
          <a:p>
            <a:pPr marL="0" indent="0" algn="just">
              <a:buNone/>
            </a:pPr>
            <a:r>
              <a:rPr lang="pt-BR" sz="3200" dirty="0"/>
              <a:t>ordenados (...), a Igreja reconhece também o lugar de ministérios não ordenados, e que são aptos para assegurar um especial serviço da mesma Igreja...</a:t>
            </a:r>
          </a:p>
        </p:txBody>
      </p:sp>
      <p:sp>
        <p:nvSpPr>
          <p:cNvPr id="5" name="Título 4">
            <a:extLst>
              <a:ext uri="{FF2B5EF4-FFF2-40B4-BE49-F238E27FC236}">
                <a16:creationId xmlns="" xmlns:a16="http://schemas.microsoft.com/office/drawing/2014/main" id="{03C45431-AC71-46A3-9AA0-74E11E2A1943}"/>
              </a:ext>
            </a:extLst>
          </p:cNvPr>
          <p:cNvSpPr txBox="1">
            <a:spLocks/>
          </p:cNvSpPr>
          <p:nvPr/>
        </p:nvSpPr>
        <p:spPr>
          <a:xfrm>
            <a:off x="1451578" y="1262094"/>
            <a:ext cx="6341924" cy="13754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pt-BR" sz="4000" b="1"/>
              <a:t>São Paulo VI </a:t>
            </a:r>
            <a:r>
              <a:rPr lang="pt-BR" sz="2400" b="1"/>
              <a:t>(En 73)</a:t>
            </a:r>
            <a:endParaRPr lang="pt-BR" sz="2400" b="1" dirty="0"/>
          </a:p>
        </p:txBody>
      </p:sp>
    </p:spTree>
    <p:extLst>
      <p:ext uri="{BB962C8B-B14F-4D97-AF65-F5344CB8AC3E}">
        <p14:creationId xmlns:p14="http://schemas.microsoft.com/office/powerpoint/2010/main" val="1734013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2CBECE9F-CF90-4E2C-891F-2AFBA904987B}"/>
              </a:ext>
            </a:extLst>
          </p:cNvPr>
          <p:cNvPicPr>
            <a:picLocks noChangeAspect="1"/>
          </p:cNvPicPr>
          <p:nvPr/>
        </p:nvPicPr>
        <p:blipFill>
          <a:blip r:embed="rId2"/>
          <a:stretch>
            <a:fillRect/>
          </a:stretch>
        </p:blipFill>
        <p:spPr>
          <a:xfrm>
            <a:off x="3817034" y="0"/>
            <a:ext cx="4557932" cy="2254239"/>
          </a:xfrm>
          <a:prstGeom prst="rect">
            <a:avLst/>
          </a:prstGeom>
        </p:spPr>
      </p:pic>
      <p:sp>
        <p:nvSpPr>
          <p:cNvPr id="3" name="Retângulo 2">
            <a:extLst>
              <a:ext uri="{FF2B5EF4-FFF2-40B4-BE49-F238E27FC236}">
                <a16:creationId xmlns="" xmlns:a16="http://schemas.microsoft.com/office/drawing/2014/main" id="{7FE3551A-F41B-42D9-BBFD-A2B0448A5923}"/>
              </a:ext>
            </a:extLst>
          </p:cNvPr>
          <p:cNvSpPr/>
          <p:nvPr/>
        </p:nvSpPr>
        <p:spPr>
          <a:xfrm>
            <a:off x="1401611" y="2254239"/>
            <a:ext cx="9388777" cy="4031873"/>
          </a:xfrm>
          <a:prstGeom prst="rect">
            <a:avLst/>
          </a:prstGeom>
        </p:spPr>
        <p:txBody>
          <a:bodyPr wrap="square">
            <a:spAutoFit/>
          </a:bodyPr>
          <a:lstStyle/>
          <a:p>
            <a:pPr algn="just"/>
            <a:r>
              <a:rPr lang="pt-BR" sz="3200" dirty="0"/>
              <a:t>Embora se reconheça e até se deseje resguardar certa liberdade, criatividade e diversidade de roteiros para a Celebração da Palavra no Dia do Senhor (Doc. 52, n. 50) ou, em outras ocasiões, nota-se a necessidade de </a:t>
            </a:r>
            <a:r>
              <a:rPr lang="pt-BR" sz="3200" dirty="0">
                <a:solidFill>
                  <a:srgbClr val="FF0000"/>
                </a:solidFill>
              </a:rPr>
              <a:t>continuar oferecendo orientações litúrgicas e pastorais </a:t>
            </a:r>
            <a:r>
              <a:rPr lang="pt-BR" sz="3200" dirty="0"/>
              <a:t>para essas celebrações.             </a:t>
            </a:r>
            <a:r>
              <a:rPr lang="pt-BR" sz="2800" b="1" dirty="0"/>
              <a:t>(59)</a:t>
            </a:r>
          </a:p>
        </p:txBody>
      </p:sp>
    </p:spTree>
    <p:extLst>
      <p:ext uri="{BB962C8B-B14F-4D97-AF65-F5344CB8AC3E}">
        <p14:creationId xmlns:p14="http://schemas.microsoft.com/office/powerpoint/2010/main" val="4188844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ta: Dobrada 9">
            <a:extLst>
              <a:ext uri="{FF2B5EF4-FFF2-40B4-BE49-F238E27FC236}">
                <a16:creationId xmlns="" xmlns:a16="http://schemas.microsoft.com/office/drawing/2014/main" id="{EBC11BFB-AE69-4F9F-A750-7A5A8BCCC043}"/>
              </a:ext>
            </a:extLst>
          </p:cNvPr>
          <p:cNvSpPr/>
          <p:nvPr/>
        </p:nvSpPr>
        <p:spPr>
          <a:xfrm rot="5400000" flipH="1">
            <a:off x="8116714" y="3114267"/>
            <a:ext cx="1951846" cy="3197616"/>
          </a:xfrm>
          <a:prstGeom prst="bentArrow">
            <a:avLst>
              <a:gd name="adj1" fmla="val 22512"/>
              <a:gd name="adj2" fmla="val 25000"/>
              <a:gd name="adj3" fmla="val 41356"/>
              <a:gd name="adj4" fmla="val 4375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Fluxograma: Processo Alternativo 8">
            <a:extLst>
              <a:ext uri="{FF2B5EF4-FFF2-40B4-BE49-F238E27FC236}">
                <a16:creationId xmlns="" xmlns:a16="http://schemas.microsoft.com/office/drawing/2014/main" id="{8CE78437-0D15-4178-9AF2-398B41CFBBCA}"/>
              </a:ext>
            </a:extLst>
          </p:cNvPr>
          <p:cNvSpPr/>
          <p:nvPr/>
        </p:nvSpPr>
        <p:spPr>
          <a:xfrm>
            <a:off x="8637564" y="2067951"/>
            <a:ext cx="2960529" cy="1506857"/>
          </a:xfrm>
          <a:prstGeom prst="flowChartAlternateProcess">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t>A iniciativa é sempre de DEUS!!!</a:t>
            </a:r>
          </a:p>
        </p:txBody>
      </p:sp>
      <p:sp>
        <p:nvSpPr>
          <p:cNvPr id="7" name="Retângulo 6">
            <a:extLst>
              <a:ext uri="{FF2B5EF4-FFF2-40B4-BE49-F238E27FC236}">
                <a16:creationId xmlns="" xmlns:a16="http://schemas.microsoft.com/office/drawing/2014/main" id="{5D65219A-F51A-4538-B80E-9C4315602C2A}"/>
              </a:ext>
            </a:extLst>
          </p:cNvPr>
          <p:cNvSpPr/>
          <p:nvPr/>
        </p:nvSpPr>
        <p:spPr>
          <a:xfrm>
            <a:off x="4105417" y="4951826"/>
            <a:ext cx="3981157" cy="112541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t>Qualquer ação </a:t>
            </a:r>
            <a:r>
              <a:rPr lang="pt-BR" sz="2400" dirty="0" smtClean="0"/>
              <a:t>humana </a:t>
            </a:r>
            <a:r>
              <a:rPr lang="pt-BR" sz="2400" dirty="0"/>
              <a:t>é sempre RESPOSTA</a:t>
            </a:r>
            <a:r>
              <a:rPr lang="pt-BR" sz="1600" dirty="0"/>
              <a:t>.</a:t>
            </a:r>
          </a:p>
        </p:txBody>
      </p:sp>
      <p:sp>
        <p:nvSpPr>
          <p:cNvPr id="6" name="Retângulo 5">
            <a:extLst>
              <a:ext uri="{FF2B5EF4-FFF2-40B4-BE49-F238E27FC236}">
                <a16:creationId xmlns="" xmlns:a16="http://schemas.microsoft.com/office/drawing/2014/main" id="{9FBFD6EC-EAD5-446D-AF73-EE7F3A6A0377}"/>
              </a:ext>
            </a:extLst>
          </p:cNvPr>
          <p:cNvSpPr/>
          <p:nvPr/>
        </p:nvSpPr>
        <p:spPr>
          <a:xfrm>
            <a:off x="3754899" y="3699696"/>
            <a:ext cx="4682195" cy="83099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a:extLst>
              <a:ext uri="{FF2B5EF4-FFF2-40B4-BE49-F238E27FC236}">
                <a16:creationId xmlns="" xmlns:a16="http://schemas.microsoft.com/office/drawing/2014/main" id="{81254509-4703-40DE-A421-4C29A97C35BA}"/>
              </a:ext>
            </a:extLst>
          </p:cNvPr>
          <p:cNvSpPr>
            <a:spLocks noGrp="1"/>
          </p:cNvSpPr>
          <p:nvPr>
            <p:ph type="title"/>
          </p:nvPr>
        </p:nvSpPr>
        <p:spPr>
          <a:xfrm>
            <a:off x="2728091" y="1240617"/>
            <a:ext cx="7963355" cy="1049235"/>
          </a:xfrm>
        </p:spPr>
        <p:txBody>
          <a:bodyPr>
            <a:noAutofit/>
          </a:bodyPr>
          <a:lstStyle/>
          <a:p>
            <a:pPr algn="ctr"/>
            <a:r>
              <a:rPr lang="pt-BR" sz="4000" b="1" dirty="0">
                <a:solidFill>
                  <a:srgbClr val="FF0000"/>
                </a:solidFill>
              </a:rPr>
              <a:t>Lógica da Revelação </a:t>
            </a:r>
            <a:r>
              <a:rPr lang="pt-BR" sz="2800" b="1" dirty="0"/>
              <a:t>(60)</a:t>
            </a:r>
          </a:p>
        </p:txBody>
      </p:sp>
      <p:sp>
        <p:nvSpPr>
          <p:cNvPr id="3" name="Seta: para Baixo 2">
            <a:extLst>
              <a:ext uri="{FF2B5EF4-FFF2-40B4-BE49-F238E27FC236}">
                <a16:creationId xmlns="" xmlns:a16="http://schemas.microsoft.com/office/drawing/2014/main" id="{455F3D88-D71A-49AF-ADDB-09F38468D865}"/>
              </a:ext>
            </a:extLst>
          </p:cNvPr>
          <p:cNvSpPr/>
          <p:nvPr/>
        </p:nvSpPr>
        <p:spPr>
          <a:xfrm>
            <a:off x="5831644" y="1891843"/>
            <a:ext cx="528709" cy="1663766"/>
          </a:xfrm>
          <a:prstGeom prst="down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 xmlns:a16="http://schemas.microsoft.com/office/drawing/2014/main" id="{C34FE223-DF05-4839-9F2F-7F5D98346D16}"/>
              </a:ext>
            </a:extLst>
          </p:cNvPr>
          <p:cNvSpPr txBox="1"/>
          <p:nvPr/>
        </p:nvSpPr>
        <p:spPr>
          <a:xfrm>
            <a:off x="3780687" y="3737152"/>
            <a:ext cx="4656407" cy="830997"/>
          </a:xfrm>
          <a:prstGeom prst="rect">
            <a:avLst/>
          </a:prstGeom>
          <a:noFill/>
        </p:spPr>
        <p:txBody>
          <a:bodyPr wrap="square" rtlCol="0">
            <a:spAutoFit/>
          </a:bodyPr>
          <a:lstStyle/>
          <a:p>
            <a:pPr algn="ctr"/>
            <a:r>
              <a:rPr lang="pt-BR" sz="2400" dirty="0"/>
              <a:t>Princípio Estruturante de um Roteiro Celebrativo</a:t>
            </a:r>
          </a:p>
        </p:txBody>
      </p:sp>
      <p:pic>
        <p:nvPicPr>
          <p:cNvPr id="12" name="Imagem 11">
            <a:extLst>
              <a:ext uri="{FF2B5EF4-FFF2-40B4-BE49-F238E27FC236}">
                <a16:creationId xmlns="" xmlns:a16="http://schemas.microsoft.com/office/drawing/2014/main" id="{C3715031-D5FF-4D35-8D2F-B72CA2F8B0D4}"/>
              </a:ext>
            </a:extLst>
          </p:cNvPr>
          <p:cNvPicPr>
            <a:picLocks noChangeAspect="1"/>
          </p:cNvPicPr>
          <p:nvPr/>
        </p:nvPicPr>
        <p:blipFill>
          <a:blip r:embed="rId2"/>
          <a:stretch>
            <a:fillRect/>
          </a:stretch>
        </p:blipFill>
        <p:spPr>
          <a:xfrm>
            <a:off x="399104" y="2067951"/>
            <a:ext cx="3155329" cy="4519581"/>
          </a:xfrm>
          <a:prstGeom prst="rect">
            <a:avLst/>
          </a:prstGeom>
        </p:spPr>
      </p:pic>
    </p:spTree>
    <p:extLst>
      <p:ext uri="{BB962C8B-B14F-4D97-AF65-F5344CB8AC3E}">
        <p14:creationId xmlns:p14="http://schemas.microsoft.com/office/powerpoint/2010/main" val="386150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9"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0" fill="hold"/>
                                        <p:tgtEl>
                                          <p:spTgt spid="12"/>
                                        </p:tgtEl>
                                        <p:attrNameLst>
                                          <p:attrName>ppt_w</p:attrName>
                                        </p:attrNameLst>
                                      </p:cBhvr>
                                      <p:tavLst>
                                        <p:tav tm="0" fmla="#ppt_w*sin(2.5*pi*$)">
                                          <p:val>
                                            <p:fltVal val="0"/>
                                          </p:val>
                                        </p:tav>
                                        <p:tav tm="100000">
                                          <p:val>
                                            <p:fltVal val="1"/>
                                          </p:val>
                                        </p:tav>
                                      </p:tavLst>
                                    </p:anim>
                                    <p:anim calcmode="lin" valueType="num">
                                      <p:cBhvr>
                                        <p:cTn id="33" dur="5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6A56053-CD18-429F-AE3A-13FA3BF6E5F7}"/>
              </a:ext>
            </a:extLst>
          </p:cNvPr>
          <p:cNvSpPr>
            <a:spLocks noGrp="1"/>
          </p:cNvSpPr>
          <p:nvPr>
            <p:ph type="title"/>
          </p:nvPr>
        </p:nvSpPr>
        <p:spPr/>
        <p:txBody>
          <a:bodyPr>
            <a:normAutofit fontScale="90000"/>
          </a:bodyPr>
          <a:lstStyle/>
          <a:p>
            <a:pPr algn="ctr"/>
            <a:r>
              <a:rPr lang="pt-BR" sz="4000" b="1" dirty="0"/>
              <a:t>Toda celebração deve conter os seguintes elementos:     </a:t>
            </a:r>
            <a:r>
              <a:rPr lang="pt-BR" sz="3100" b="1" dirty="0"/>
              <a:t>(61.70)</a:t>
            </a:r>
            <a:br>
              <a:rPr lang="pt-BR" sz="3100" b="1" dirty="0"/>
            </a:br>
            <a:endParaRPr lang="pt-BR" sz="3100" b="1" dirty="0"/>
          </a:p>
        </p:txBody>
      </p:sp>
      <p:sp>
        <p:nvSpPr>
          <p:cNvPr id="3" name="Retângulo 2">
            <a:extLst>
              <a:ext uri="{FF2B5EF4-FFF2-40B4-BE49-F238E27FC236}">
                <a16:creationId xmlns="" xmlns:a16="http://schemas.microsoft.com/office/drawing/2014/main" id="{99206A78-3332-46EB-8A83-47A2218588B5}"/>
              </a:ext>
            </a:extLst>
          </p:cNvPr>
          <p:cNvSpPr/>
          <p:nvPr/>
        </p:nvSpPr>
        <p:spPr>
          <a:xfrm>
            <a:off x="1369780" y="2021608"/>
            <a:ext cx="9373772" cy="3785652"/>
          </a:xfrm>
          <a:prstGeom prst="rect">
            <a:avLst/>
          </a:prstGeom>
        </p:spPr>
        <p:txBody>
          <a:bodyPr wrap="square">
            <a:spAutoFit/>
          </a:bodyPr>
          <a:lstStyle/>
          <a:p>
            <a:r>
              <a:rPr lang="pt-BR" sz="3000" dirty="0"/>
              <a:t>1. Deus convoca e reúne;</a:t>
            </a:r>
          </a:p>
          <a:p>
            <a:r>
              <a:rPr lang="pt-BR" sz="3000" dirty="0"/>
              <a:t>2. O povo atende e se constitui em assembleia;</a:t>
            </a:r>
          </a:p>
          <a:p>
            <a:r>
              <a:rPr lang="pt-BR" sz="3000" dirty="0"/>
              <a:t>3. Deus dirige a sua Palavra;</a:t>
            </a:r>
          </a:p>
          <a:p>
            <a:r>
              <a:rPr lang="pt-BR" sz="3000" dirty="0"/>
              <a:t>4. Os fiéis escutam, refletem e respondem professando a sua fé e suplicando;</a:t>
            </a:r>
          </a:p>
          <a:p>
            <a:r>
              <a:rPr lang="pt-BR" sz="3000" dirty="0"/>
              <a:t>5. A assembleia louva e bendiz a Deus por suas maravilhas;</a:t>
            </a:r>
          </a:p>
          <a:p>
            <a:r>
              <a:rPr lang="pt-BR" sz="3000" dirty="0"/>
              <a:t>6. Deus abençoa o seu povo e o envia em missão.</a:t>
            </a:r>
          </a:p>
        </p:txBody>
      </p:sp>
    </p:spTree>
    <p:extLst>
      <p:ext uri="{BB962C8B-B14F-4D97-AF65-F5344CB8AC3E}">
        <p14:creationId xmlns:p14="http://schemas.microsoft.com/office/powerpoint/2010/main" val="27432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864FA6D-FC96-45F0-9F13-4B79404E1EEE}"/>
              </a:ext>
            </a:extLst>
          </p:cNvPr>
          <p:cNvSpPr>
            <a:spLocks noGrp="1"/>
          </p:cNvSpPr>
          <p:nvPr>
            <p:ph type="title"/>
          </p:nvPr>
        </p:nvSpPr>
        <p:spPr>
          <a:xfrm>
            <a:off x="5120640" y="804519"/>
            <a:ext cx="5934214" cy="1049235"/>
          </a:xfrm>
        </p:spPr>
        <p:txBody>
          <a:bodyPr/>
          <a:lstStyle/>
          <a:p>
            <a:pPr algn="ctr"/>
            <a:r>
              <a:rPr lang="pt-BR" b="1" dirty="0"/>
              <a:t>Presença de Cristo na celebração da palavra</a:t>
            </a:r>
          </a:p>
        </p:txBody>
      </p:sp>
      <p:pic>
        <p:nvPicPr>
          <p:cNvPr id="3" name="Imagem 2">
            <a:extLst>
              <a:ext uri="{FF2B5EF4-FFF2-40B4-BE49-F238E27FC236}">
                <a16:creationId xmlns="" xmlns:a16="http://schemas.microsoft.com/office/drawing/2014/main" id="{08CA6929-5D83-47CC-AFE1-59DEBCA6902B}"/>
              </a:ext>
            </a:extLst>
          </p:cNvPr>
          <p:cNvPicPr>
            <a:picLocks noChangeAspect="1"/>
          </p:cNvPicPr>
          <p:nvPr/>
        </p:nvPicPr>
        <p:blipFill>
          <a:blip r:embed="rId2"/>
          <a:stretch>
            <a:fillRect/>
          </a:stretch>
        </p:blipFill>
        <p:spPr>
          <a:xfrm>
            <a:off x="0" y="0"/>
            <a:ext cx="5020207" cy="3339832"/>
          </a:xfrm>
          <a:prstGeom prst="rect">
            <a:avLst/>
          </a:prstGeom>
        </p:spPr>
      </p:pic>
      <p:sp>
        <p:nvSpPr>
          <p:cNvPr id="4" name="Retângulo 3">
            <a:extLst>
              <a:ext uri="{FF2B5EF4-FFF2-40B4-BE49-F238E27FC236}">
                <a16:creationId xmlns="" xmlns:a16="http://schemas.microsoft.com/office/drawing/2014/main" id="{E63377AC-8032-45FE-A775-230BE2BE74BE}"/>
              </a:ext>
            </a:extLst>
          </p:cNvPr>
          <p:cNvSpPr/>
          <p:nvPr/>
        </p:nvSpPr>
        <p:spPr>
          <a:xfrm>
            <a:off x="5369171" y="1957259"/>
            <a:ext cx="6096000" cy="2492990"/>
          </a:xfrm>
          <a:prstGeom prst="rect">
            <a:avLst/>
          </a:prstGeom>
        </p:spPr>
        <p:txBody>
          <a:bodyPr>
            <a:spAutoFit/>
          </a:bodyPr>
          <a:lstStyle/>
          <a:p>
            <a:pPr algn="just"/>
            <a:r>
              <a:rPr lang="pt-BR" sz="3200" dirty="0">
                <a:latin typeface="PalatinoLinotype-Roman"/>
              </a:rPr>
              <a:t>A CP de Deus é exercício do sacerdócio de Cristo, na Igreja, que ele associou a si como seu corpo (SC, n. 7).</a:t>
            </a:r>
          </a:p>
          <a:p>
            <a:pPr algn="r"/>
            <a:r>
              <a:rPr lang="pt-BR" sz="2800" b="1" dirty="0">
                <a:latin typeface="PalatinoLinotype-Roman"/>
              </a:rPr>
              <a:t>(62)</a:t>
            </a:r>
            <a:endParaRPr lang="pt-BR" sz="2800" b="1" dirty="0"/>
          </a:p>
        </p:txBody>
      </p:sp>
      <p:sp>
        <p:nvSpPr>
          <p:cNvPr id="5" name="Retângulo 4">
            <a:extLst>
              <a:ext uri="{FF2B5EF4-FFF2-40B4-BE49-F238E27FC236}">
                <a16:creationId xmlns="" xmlns:a16="http://schemas.microsoft.com/office/drawing/2014/main" id="{18E1D26F-8AA5-4FEC-905C-5832DE9D33D3}"/>
              </a:ext>
            </a:extLst>
          </p:cNvPr>
          <p:cNvSpPr/>
          <p:nvPr/>
        </p:nvSpPr>
        <p:spPr>
          <a:xfrm>
            <a:off x="1064455" y="3973195"/>
            <a:ext cx="3158754" cy="1754326"/>
          </a:xfrm>
          <a:prstGeom prst="rect">
            <a:avLst/>
          </a:prstGeom>
        </p:spPr>
        <p:txBody>
          <a:bodyPr wrap="square">
            <a:spAutoFit/>
          </a:bodyPr>
          <a:lstStyle/>
          <a:p>
            <a:r>
              <a:rPr lang="pt-BR" sz="3600" dirty="0">
                <a:latin typeface="PalatinoLinotype-Roman"/>
              </a:rPr>
              <a:t>É Cristo, Cabeça, quem preside a CP.</a:t>
            </a:r>
            <a:endParaRPr lang="pt-BR" sz="3600" dirty="0"/>
          </a:p>
        </p:txBody>
      </p:sp>
      <p:pic>
        <p:nvPicPr>
          <p:cNvPr id="7" name="Imagem 6">
            <a:extLst>
              <a:ext uri="{FF2B5EF4-FFF2-40B4-BE49-F238E27FC236}">
                <a16:creationId xmlns="" xmlns:a16="http://schemas.microsoft.com/office/drawing/2014/main" id="{2C394A98-81C5-4DB5-886B-608FFDDD1E26}"/>
              </a:ext>
            </a:extLst>
          </p:cNvPr>
          <p:cNvPicPr>
            <a:picLocks noChangeAspect="1"/>
          </p:cNvPicPr>
          <p:nvPr/>
        </p:nvPicPr>
        <p:blipFill>
          <a:blip r:embed="rId3"/>
          <a:stretch>
            <a:fillRect/>
          </a:stretch>
        </p:blipFill>
        <p:spPr>
          <a:xfrm>
            <a:off x="4670473" y="4206241"/>
            <a:ext cx="4642338" cy="2492989"/>
          </a:xfrm>
          <a:prstGeom prst="rect">
            <a:avLst/>
          </a:prstGeom>
        </p:spPr>
      </p:pic>
    </p:spTree>
    <p:extLst>
      <p:ext uri="{BB962C8B-B14F-4D97-AF65-F5344CB8AC3E}">
        <p14:creationId xmlns:p14="http://schemas.microsoft.com/office/powerpoint/2010/main" val="14989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 xmlns:a16="http://schemas.microsoft.com/office/drawing/2014/main" id="{0B730F12-DFE8-4A5C-B4C7-C49F434030E3}"/>
              </a:ext>
            </a:extLst>
          </p:cNvPr>
          <p:cNvSpPr/>
          <p:nvPr/>
        </p:nvSpPr>
        <p:spPr>
          <a:xfrm>
            <a:off x="6732768" y="1204234"/>
            <a:ext cx="5352395" cy="5016758"/>
          </a:xfrm>
          <a:prstGeom prst="rect">
            <a:avLst/>
          </a:prstGeom>
        </p:spPr>
        <p:txBody>
          <a:bodyPr wrap="square">
            <a:spAutoFit/>
          </a:bodyPr>
          <a:lstStyle/>
          <a:p>
            <a:pPr algn="just"/>
            <a:r>
              <a:rPr lang="pt-BR" sz="3600" dirty="0"/>
              <a:t>Portanto, os ministérios, os ritos e sinais e a assembleia reunida devem manifestar esta realidade anterior e maior que é a </a:t>
            </a:r>
            <a:r>
              <a:rPr lang="pt-BR" sz="3600" dirty="0">
                <a:solidFill>
                  <a:srgbClr val="FF0000"/>
                </a:solidFill>
              </a:rPr>
              <a:t>presença e atuação de Cristo </a:t>
            </a:r>
            <a:r>
              <a:rPr lang="pt-BR" sz="3600" dirty="0"/>
              <a:t>e da Igreja.</a:t>
            </a:r>
            <a:r>
              <a:rPr lang="pt-BR" sz="4000" dirty="0"/>
              <a:t>             </a:t>
            </a:r>
            <a:r>
              <a:rPr lang="pt-BR" sz="2800" b="1" dirty="0"/>
              <a:t>(62)</a:t>
            </a:r>
          </a:p>
        </p:txBody>
      </p:sp>
      <p:pic>
        <p:nvPicPr>
          <p:cNvPr id="4" name="Imagem 3">
            <a:extLst>
              <a:ext uri="{FF2B5EF4-FFF2-40B4-BE49-F238E27FC236}">
                <a16:creationId xmlns="" xmlns:a16="http://schemas.microsoft.com/office/drawing/2014/main" id="{4555B609-C13F-4964-A0F4-69E9DC56275D}"/>
              </a:ext>
            </a:extLst>
          </p:cNvPr>
          <p:cNvPicPr>
            <a:picLocks noChangeAspect="1"/>
          </p:cNvPicPr>
          <p:nvPr/>
        </p:nvPicPr>
        <p:blipFill>
          <a:blip r:embed="rId2"/>
          <a:stretch>
            <a:fillRect/>
          </a:stretch>
        </p:blipFill>
        <p:spPr>
          <a:xfrm>
            <a:off x="0" y="0"/>
            <a:ext cx="6639951" cy="6858000"/>
          </a:xfrm>
          <a:prstGeom prst="rect">
            <a:avLst/>
          </a:prstGeom>
        </p:spPr>
      </p:pic>
    </p:spTree>
    <p:extLst>
      <p:ext uri="{BB962C8B-B14F-4D97-AF65-F5344CB8AC3E}">
        <p14:creationId xmlns:p14="http://schemas.microsoft.com/office/powerpoint/2010/main" val="41456280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6EBDE1D-7443-4EE3-B20C-E9BD88347154}"/>
              </a:ext>
            </a:extLst>
          </p:cNvPr>
          <p:cNvSpPr>
            <a:spLocks noGrp="1"/>
          </p:cNvSpPr>
          <p:nvPr>
            <p:ph type="title"/>
          </p:nvPr>
        </p:nvSpPr>
        <p:spPr>
          <a:xfrm>
            <a:off x="1437511" y="466894"/>
            <a:ext cx="9603275" cy="1049235"/>
          </a:xfrm>
        </p:spPr>
        <p:txBody>
          <a:bodyPr>
            <a:noAutofit/>
          </a:bodyPr>
          <a:lstStyle/>
          <a:p>
            <a:pPr algn="ctr"/>
            <a:r>
              <a:rPr lang="pt-BR" dirty="0"/>
              <a:t>é importante valorizar os gestos e sinais que manifestam </a:t>
            </a:r>
            <a:r>
              <a:rPr lang="pt-BR" dirty="0">
                <a:solidFill>
                  <a:srgbClr val="FF0000"/>
                </a:solidFill>
              </a:rPr>
              <a:t>a atuação e presença do Cristo </a:t>
            </a:r>
            <a:r>
              <a:rPr lang="pt-BR" dirty="0"/>
              <a:t>que preside essas assembleias:</a:t>
            </a:r>
          </a:p>
        </p:txBody>
      </p:sp>
      <p:sp>
        <p:nvSpPr>
          <p:cNvPr id="3" name="Retângulo 2">
            <a:extLst>
              <a:ext uri="{FF2B5EF4-FFF2-40B4-BE49-F238E27FC236}">
                <a16:creationId xmlns="" xmlns:a16="http://schemas.microsoft.com/office/drawing/2014/main" id="{6AB7B59D-CDDB-406D-B101-D7C0F2A4E6FC}"/>
              </a:ext>
            </a:extLst>
          </p:cNvPr>
          <p:cNvSpPr/>
          <p:nvPr/>
        </p:nvSpPr>
        <p:spPr>
          <a:xfrm>
            <a:off x="187569" y="2340821"/>
            <a:ext cx="11816861" cy="2862322"/>
          </a:xfrm>
          <a:prstGeom prst="rect">
            <a:avLst/>
          </a:prstGeom>
        </p:spPr>
        <p:txBody>
          <a:bodyPr wrap="square">
            <a:spAutoFit/>
          </a:bodyPr>
          <a:lstStyle/>
          <a:p>
            <a:pPr marL="285750" indent="-285750">
              <a:buFontTx/>
              <a:buChar char="-"/>
            </a:pPr>
            <a:r>
              <a:rPr lang="pt-BR" sz="3600" dirty="0">
                <a:latin typeface="PalatinoLinotype-Roman"/>
              </a:rPr>
              <a:t>o lugar próprio do ministro que dirige, </a:t>
            </a:r>
          </a:p>
          <a:p>
            <a:pPr marL="285750" indent="-285750">
              <a:buFontTx/>
              <a:buChar char="-"/>
            </a:pPr>
            <a:r>
              <a:rPr lang="pt-BR" sz="3600" dirty="0">
                <a:latin typeface="PalatinoLinotype-Roman"/>
              </a:rPr>
              <a:t>as fórmulas dialogais entre dirigente e assembleia,</a:t>
            </a:r>
          </a:p>
          <a:p>
            <a:pPr marL="285750" indent="-285750">
              <a:buFontTx/>
              <a:buChar char="-"/>
            </a:pPr>
            <a:r>
              <a:rPr lang="pt-BR" sz="3600" dirty="0">
                <a:latin typeface="PalatinoLinotype-Roman"/>
              </a:rPr>
              <a:t>as vestes litúrgicas, </a:t>
            </a:r>
          </a:p>
          <a:p>
            <a:pPr marL="285750" indent="-285750">
              <a:buFontTx/>
              <a:buChar char="-"/>
            </a:pPr>
            <a:r>
              <a:rPr lang="pt-BR" sz="3600" dirty="0">
                <a:latin typeface="PalatinoLinotype-Roman"/>
              </a:rPr>
              <a:t>a arte de celebrar e de conduzir a celebração e</a:t>
            </a:r>
          </a:p>
          <a:p>
            <a:r>
              <a:rPr lang="pt-BR" sz="3600" dirty="0">
                <a:latin typeface="PalatinoLinotype-Roman"/>
              </a:rPr>
              <a:t>demais elementos.</a:t>
            </a:r>
            <a:endParaRPr lang="pt-BR" sz="3600" dirty="0"/>
          </a:p>
        </p:txBody>
      </p:sp>
    </p:spTree>
    <p:extLst>
      <p:ext uri="{BB962C8B-B14F-4D97-AF65-F5344CB8AC3E}">
        <p14:creationId xmlns:p14="http://schemas.microsoft.com/office/powerpoint/2010/main" val="4887409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AF4419D-4B05-4A86-90E5-D0891A1E2C29}"/>
              </a:ext>
            </a:extLst>
          </p:cNvPr>
          <p:cNvSpPr>
            <a:spLocks noGrp="1"/>
          </p:cNvSpPr>
          <p:nvPr>
            <p:ph type="title"/>
          </p:nvPr>
        </p:nvSpPr>
        <p:spPr/>
        <p:txBody>
          <a:bodyPr/>
          <a:lstStyle/>
          <a:p>
            <a:endParaRPr lang="pt-BR"/>
          </a:p>
        </p:txBody>
      </p:sp>
      <p:sp>
        <p:nvSpPr>
          <p:cNvPr id="3" name="Retângulo 2">
            <a:extLst>
              <a:ext uri="{FF2B5EF4-FFF2-40B4-BE49-F238E27FC236}">
                <a16:creationId xmlns="" xmlns:a16="http://schemas.microsoft.com/office/drawing/2014/main" id="{3EF312EE-3944-4F7D-84CB-8B8F76B8916D}"/>
              </a:ext>
            </a:extLst>
          </p:cNvPr>
          <p:cNvSpPr/>
          <p:nvPr/>
        </p:nvSpPr>
        <p:spPr>
          <a:xfrm>
            <a:off x="1294362" y="2073739"/>
            <a:ext cx="9603275" cy="3754874"/>
          </a:xfrm>
          <a:prstGeom prst="rect">
            <a:avLst/>
          </a:prstGeom>
        </p:spPr>
        <p:txBody>
          <a:bodyPr wrap="square">
            <a:spAutoFit/>
          </a:bodyPr>
          <a:lstStyle/>
          <a:p>
            <a:pPr algn="just"/>
            <a:r>
              <a:rPr lang="pt-BR" sz="3000" dirty="0">
                <a:latin typeface="PalatinoLinotype-Roman"/>
              </a:rPr>
              <a:t>É necessário cuidar bem da proclamação da Palavra, como também integrar movimento e descanso, gesto e palavra, canto e silêncio, expressão e interiorização, ação dos ministros e participação da assembleia. Tudo em ritmo harmonioso, respeitando a maneira de ser da pessoa humana, levando em conta as exigências da comunicação e da cultura do povo (Doc. 52, n. 53).                  </a:t>
            </a:r>
            <a:r>
              <a:rPr lang="pt-BR" sz="2800" b="1" dirty="0">
                <a:latin typeface="PalatinoLinotype-Roman"/>
              </a:rPr>
              <a:t>(63)</a:t>
            </a:r>
            <a:endParaRPr lang="pt-BR" sz="2800" b="1" dirty="0"/>
          </a:p>
        </p:txBody>
      </p:sp>
      <p:pic>
        <p:nvPicPr>
          <p:cNvPr id="4" name="Imagem 3">
            <a:extLst>
              <a:ext uri="{FF2B5EF4-FFF2-40B4-BE49-F238E27FC236}">
                <a16:creationId xmlns="" xmlns:a16="http://schemas.microsoft.com/office/drawing/2014/main" id="{A3DB8BCB-04CB-437D-A792-C138A0F26665}"/>
              </a:ext>
            </a:extLst>
          </p:cNvPr>
          <p:cNvPicPr>
            <a:picLocks noChangeAspect="1"/>
          </p:cNvPicPr>
          <p:nvPr/>
        </p:nvPicPr>
        <p:blipFill>
          <a:blip r:embed="rId2"/>
          <a:stretch>
            <a:fillRect/>
          </a:stretch>
        </p:blipFill>
        <p:spPr>
          <a:xfrm>
            <a:off x="0" y="0"/>
            <a:ext cx="12192000" cy="2021608"/>
          </a:xfrm>
          <a:prstGeom prst="rect">
            <a:avLst/>
          </a:prstGeom>
        </p:spPr>
      </p:pic>
    </p:spTree>
    <p:extLst>
      <p:ext uri="{BB962C8B-B14F-4D97-AF65-F5344CB8AC3E}">
        <p14:creationId xmlns:p14="http://schemas.microsoft.com/office/powerpoint/2010/main" val="25225572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6572153-9AB4-4CFC-85BF-EC7EC6FD3727}"/>
              </a:ext>
            </a:extLst>
          </p:cNvPr>
          <p:cNvSpPr>
            <a:spLocks noGrp="1"/>
          </p:cNvSpPr>
          <p:nvPr>
            <p:ph type="title"/>
          </p:nvPr>
        </p:nvSpPr>
        <p:spPr>
          <a:xfrm>
            <a:off x="3812345" y="804519"/>
            <a:ext cx="7397254" cy="1049235"/>
          </a:xfrm>
        </p:spPr>
        <p:txBody>
          <a:bodyPr>
            <a:normAutofit fontScale="90000"/>
          </a:bodyPr>
          <a:lstStyle/>
          <a:p>
            <a:pPr algn="ctr"/>
            <a:r>
              <a:rPr lang="pt-BR" dirty="0"/>
              <a:t>Levar em conta e assumir a </a:t>
            </a:r>
            <a:br>
              <a:rPr lang="pt-BR" dirty="0"/>
            </a:br>
            <a:r>
              <a:rPr lang="pt-BR" sz="4400" b="1" dirty="0">
                <a:solidFill>
                  <a:srgbClr val="FF0000"/>
                </a:solidFill>
              </a:rPr>
              <a:t>Analogia sacramental</a:t>
            </a:r>
            <a:endParaRPr lang="pt-BR" sz="4000" b="1" dirty="0">
              <a:solidFill>
                <a:srgbClr val="FF0000"/>
              </a:solidFill>
            </a:endParaRPr>
          </a:p>
        </p:txBody>
      </p:sp>
      <p:sp>
        <p:nvSpPr>
          <p:cNvPr id="3" name="Retângulo 2">
            <a:extLst>
              <a:ext uri="{FF2B5EF4-FFF2-40B4-BE49-F238E27FC236}">
                <a16:creationId xmlns="" xmlns:a16="http://schemas.microsoft.com/office/drawing/2014/main" id="{EAEB4A77-75E9-4F29-8887-DECC2CA2E94C}"/>
              </a:ext>
            </a:extLst>
          </p:cNvPr>
          <p:cNvSpPr/>
          <p:nvPr/>
        </p:nvSpPr>
        <p:spPr>
          <a:xfrm>
            <a:off x="773849" y="2083163"/>
            <a:ext cx="10958733" cy="4031873"/>
          </a:xfrm>
          <a:prstGeom prst="rect">
            <a:avLst/>
          </a:prstGeom>
        </p:spPr>
        <p:txBody>
          <a:bodyPr wrap="square">
            <a:spAutoFit/>
          </a:bodyPr>
          <a:lstStyle/>
          <a:p>
            <a:pPr algn="just"/>
            <a:r>
              <a:rPr lang="pt-BR" sz="3200" dirty="0"/>
              <a:t>A CNBB lembra que na celebração da Palavra </a:t>
            </a:r>
            <a:r>
              <a:rPr lang="pt-BR" sz="3200" dirty="0">
                <a:solidFill>
                  <a:srgbClr val="FF0000"/>
                </a:solidFill>
              </a:rPr>
              <a:t>não se devem introduzir</a:t>
            </a:r>
            <a:r>
              <a:rPr lang="pt-BR" sz="3200" dirty="0"/>
              <a:t> os gestos memoriais próprios da missa (</a:t>
            </a:r>
            <a:r>
              <a:rPr lang="pt-BR" sz="3200" dirty="0">
                <a:solidFill>
                  <a:srgbClr val="FF0000"/>
                </a:solidFill>
              </a:rPr>
              <a:t>apresentação das oferendas, oração eucarística, fração do pão e o canto do Cordeiro de Deus que acompanha este rito</a:t>
            </a:r>
            <a:r>
              <a:rPr lang="pt-BR" sz="3200" dirty="0"/>
              <a:t>). Também, nas Celebrações da Palavra, não se deve substituir o louvor e a ação de graças pela adoração ao Santíssimo Sacramento (Doc. 52, n. 86).           </a:t>
            </a:r>
            <a:r>
              <a:rPr lang="pt-BR" sz="2800" b="1" dirty="0"/>
              <a:t>(64-65.72)</a:t>
            </a:r>
          </a:p>
        </p:txBody>
      </p:sp>
      <p:pic>
        <p:nvPicPr>
          <p:cNvPr id="4" name="Imagem 3">
            <a:extLst>
              <a:ext uri="{FF2B5EF4-FFF2-40B4-BE49-F238E27FC236}">
                <a16:creationId xmlns="" xmlns:a16="http://schemas.microsoft.com/office/drawing/2014/main" id="{5064436D-B119-4265-88B0-CE3F05D87092}"/>
              </a:ext>
            </a:extLst>
          </p:cNvPr>
          <p:cNvPicPr>
            <a:picLocks noChangeAspect="1"/>
          </p:cNvPicPr>
          <p:nvPr/>
        </p:nvPicPr>
        <p:blipFill>
          <a:blip r:embed="rId2"/>
          <a:stretch>
            <a:fillRect/>
          </a:stretch>
        </p:blipFill>
        <p:spPr>
          <a:xfrm>
            <a:off x="0" y="-1"/>
            <a:ext cx="3812345" cy="1969477"/>
          </a:xfrm>
          <a:prstGeom prst="rect">
            <a:avLst/>
          </a:prstGeom>
        </p:spPr>
      </p:pic>
    </p:spTree>
    <p:extLst>
      <p:ext uri="{BB962C8B-B14F-4D97-AF65-F5344CB8AC3E}">
        <p14:creationId xmlns:p14="http://schemas.microsoft.com/office/powerpoint/2010/main" val="97100735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8651922-829D-4BEC-B1E8-8BB0081F7B11}"/>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82A67FDC-1659-4767-BE2D-C6F59736DDD8}"/>
              </a:ext>
            </a:extLst>
          </p:cNvPr>
          <p:cNvPicPr>
            <a:picLocks noChangeAspect="1"/>
          </p:cNvPicPr>
          <p:nvPr/>
        </p:nvPicPr>
        <p:blipFill>
          <a:blip r:embed="rId2"/>
          <a:stretch>
            <a:fillRect/>
          </a:stretch>
        </p:blipFill>
        <p:spPr>
          <a:xfrm>
            <a:off x="4726927" y="1688124"/>
            <a:ext cx="6620830" cy="4238112"/>
          </a:xfrm>
          <a:prstGeom prst="rect">
            <a:avLst/>
          </a:prstGeom>
        </p:spPr>
      </p:pic>
      <p:sp>
        <p:nvSpPr>
          <p:cNvPr id="4" name="Balão de Fala: Oval 3">
            <a:extLst>
              <a:ext uri="{FF2B5EF4-FFF2-40B4-BE49-F238E27FC236}">
                <a16:creationId xmlns="" xmlns:a16="http://schemas.microsoft.com/office/drawing/2014/main" id="{B84BF3DD-CA4F-4F43-A312-E607086E4ED5}"/>
              </a:ext>
            </a:extLst>
          </p:cNvPr>
          <p:cNvSpPr/>
          <p:nvPr/>
        </p:nvSpPr>
        <p:spPr>
          <a:xfrm>
            <a:off x="491420" y="304105"/>
            <a:ext cx="4773637" cy="2768038"/>
          </a:xfrm>
          <a:prstGeom prst="wedgeEllipseCallout">
            <a:avLst>
              <a:gd name="adj1" fmla="val 76380"/>
              <a:gd name="adj2" fmla="val 843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chemeClr val="tx1"/>
                </a:solidFill>
                <a:latin typeface="Times New Roman" panose="02020603050405020304" pitchFamily="18" charset="0"/>
                <a:cs typeface="Times New Roman" panose="02020603050405020304" pitchFamily="18" charset="0"/>
              </a:rPr>
              <a:t>Mas o que se deve fazer quanto as leituras, cantos, etc...?</a:t>
            </a:r>
          </a:p>
        </p:txBody>
      </p:sp>
    </p:spTree>
    <p:extLst>
      <p:ext uri="{BB962C8B-B14F-4D97-AF65-F5344CB8AC3E}">
        <p14:creationId xmlns:p14="http://schemas.microsoft.com/office/powerpoint/2010/main" val="24636140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685DC33-1A05-4918-94C7-B8395ACC7AE4}"/>
              </a:ext>
            </a:extLst>
          </p:cNvPr>
          <p:cNvSpPr>
            <a:spLocks noGrp="1"/>
          </p:cNvSpPr>
          <p:nvPr>
            <p:ph type="title"/>
          </p:nvPr>
        </p:nvSpPr>
        <p:spPr>
          <a:xfrm>
            <a:off x="1814162" y="1198415"/>
            <a:ext cx="9603275" cy="1049235"/>
          </a:xfrm>
        </p:spPr>
        <p:txBody>
          <a:bodyPr>
            <a:normAutofit/>
          </a:bodyPr>
          <a:lstStyle/>
          <a:p>
            <a:r>
              <a:rPr lang="pt-BR" sz="4000" dirty="0"/>
              <a:t>A resposta está no </a:t>
            </a:r>
            <a:r>
              <a:rPr lang="pt-BR" sz="4000" dirty="0" err="1"/>
              <a:t>doc</a:t>
            </a:r>
            <a:r>
              <a:rPr lang="pt-BR" sz="4000" dirty="0"/>
              <a:t> 108, n. 67.</a:t>
            </a:r>
          </a:p>
        </p:txBody>
      </p:sp>
      <p:sp>
        <p:nvSpPr>
          <p:cNvPr id="3" name="Retângulo 2">
            <a:extLst>
              <a:ext uri="{FF2B5EF4-FFF2-40B4-BE49-F238E27FC236}">
                <a16:creationId xmlns="" xmlns:a16="http://schemas.microsoft.com/office/drawing/2014/main" id="{FD255EA7-28A6-4B6A-9A50-F07C496BBD82}"/>
              </a:ext>
            </a:extLst>
          </p:cNvPr>
          <p:cNvSpPr/>
          <p:nvPr/>
        </p:nvSpPr>
        <p:spPr>
          <a:xfrm>
            <a:off x="3920196" y="2083163"/>
            <a:ext cx="7770055" cy="4031873"/>
          </a:xfrm>
          <a:prstGeom prst="rect">
            <a:avLst/>
          </a:prstGeom>
        </p:spPr>
        <p:txBody>
          <a:bodyPr wrap="square">
            <a:spAutoFit/>
          </a:bodyPr>
          <a:lstStyle/>
          <a:p>
            <a:pPr algn="just"/>
            <a:r>
              <a:rPr lang="pt-BR" sz="3200" dirty="0"/>
              <a:t>Como na Celebração Eucarística, a celebração dominical da Palavra de Deus acompanha o ano litúrgico pelas leituras dispostas nos lecionários, conforme o calendário litúrgico, como também, pelos cantos, orações, espaço litúrgico, cores e demais elementos celebrativos.</a:t>
            </a:r>
          </a:p>
        </p:txBody>
      </p:sp>
      <p:pic>
        <p:nvPicPr>
          <p:cNvPr id="4" name="Imagem 3">
            <a:extLst>
              <a:ext uri="{FF2B5EF4-FFF2-40B4-BE49-F238E27FC236}">
                <a16:creationId xmlns="" xmlns:a16="http://schemas.microsoft.com/office/drawing/2014/main" id="{E2DB2138-3096-4E81-827B-567228C494D5}"/>
              </a:ext>
            </a:extLst>
          </p:cNvPr>
          <p:cNvPicPr>
            <a:picLocks noChangeAspect="1"/>
          </p:cNvPicPr>
          <p:nvPr/>
        </p:nvPicPr>
        <p:blipFill>
          <a:blip r:embed="rId2"/>
          <a:stretch>
            <a:fillRect/>
          </a:stretch>
        </p:blipFill>
        <p:spPr>
          <a:xfrm>
            <a:off x="253787" y="2083163"/>
            <a:ext cx="3103133" cy="4444369"/>
          </a:xfrm>
          <a:prstGeom prst="rect">
            <a:avLst/>
          </a:prstGeom>
        </p:spPr>
      </p:pic>
    </p:spTree>
    <p:extLst>
      <p:ext uri="{BB962C8B-B14F-4D97-AF65-F5344CB8AC3E}">
        <p14:creationId xmlns:p14="http://schemas.microsoft.com/office/powerpoint/2010/main" val="47696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 xmlns:a16="http://schemas.microsoft.com/office/drawing/2014/main" id="{12AE7EDC-A4D6-4780-B968-6446F9EB8F09}"/>
              </a:ext>
            </a:extLst>
          </p:cNvPr>
          <p:cNvPicPr>
            <a:picLocks noChangeAspect="1"/>
          </p:cNvPicPr>
          <p:nvPr/>
        </p:nvPicPr>
        <p:blipFill>
          <a:blip r:embed="rId2"/>
          <a:stretch>
            <a:fillRect/>
          </a:stretch>
        </p:blipFill>
        <p:spPr>
          <a:xfrm>
            <a:off x="8201465" y="0"/>
            <a:ext cx="3990534" cy="2799471"/>
          </a:xfrm>
          <a:prstGeom prst="rect">
            <a:avLst/>
          </a:prstGeom>
        </p:spPr>
      </p:pic>
      <p:sp>
        <p:nvSpPr>
          <p:cNvPr id="3" name="Espaço Reservado para Conteúdo 2">
            <a:extLst>
              <a:ext uri="{FF2B5EF4-FFF2-40B4-BE49-F238E27FC236}">
                <a16:creationId xmlns="" xmlns:a16="http://schemas.microsoft.com/office/drawing/2014/main" id="{4606563D-2194-4AB1-BEE5-10A04414E7D4}"/>
              </a:ext>
            </a:extLst>
          </p:cNvPr>
          <p:cNvSpPr>
            <a:spLocks noGrp="1"/>
          </p:cNvSpPr>
          <p:nvPr>
            <p:ph idx="1"/>
          </p:nvPr>
        </p:nvSpPr>
        <p:spPr>
          <a:xfrm>
            <a:off x="117231" y="2250832"/>
            <a:ext cx="11957538" cy="4445390"/>
          </a:xfrm>
        </p:spPr>
        <p:txBody>
          <a:bodyPr>
            <a:noAutofit/>
          </a:bodyPr>
          <a:lstStyle/>
          <a:p>
            <a:pPr marL="0" indent="0" algn="just">
              <a:buNone/>
            </a:pPr>
            <a:r>
              <a:rPr lang="pt-BR" sz="2500" dirty="0"/>
              <a:t>... Esses ministérios, novos na aparência, mas muito</a:t>
            </a:r>
          </a:p>
          <a:p>
            <a:pPr marL="0" indent="0" algn="just">
              <a:buNone/>
            </a:pPr>
            <a:r>
              <a:rPr lang="pt-BR" sz="2500" dirty="0"/>
              <a:t>ligados a experiências vividas pela Igreja ao longo da sua existência, por exemplo, os de catequistas, de animadores da oração e do canto, de cristãos devotados ao serviço da Palavra de Deus ou à assistência aos irmãos em necessidade, ou ainda os líderes de pequenas comunidades, de responsáveis por movimentos apostólicos, ou outros responsáveis, são preciosos para a implantação, para a vida e para o crescimento da Igreja e para a sua capacidade de irradiar a própria mensagem à sua volta e para aqueles que estão distantes” </a:t>
            </a:r>
            <a:r>
              <a:rPr lang="pt-BR" sz="2500" b="1" dirty="0"/>
              <a:t>(2)</a:t>
            </a:r>
          </a:p>
        </p:txBody>
      </p:sp>
      <p:sp>
        <p:nvSpPr>
          <p:cNvPr id="5" name="Título 4">
            <a:extLst>
              <a:ext uri="{FF2B5EF4-FFF2-40B4-BE49-F238E27FC236}">
                <a16:creationId xmlns="" xmlns:a16="http://schemas.microsoft.com/office/drawing/2014/main" id="{D0F9A009-19C8-42EA-B293-BDF9683296A6}"/>
              </a:ext>
            </a:extLst>
          </p:cNvPr>
          <p:cNvSpPr txBox="1">
            <a:spLocks/>
          </p:cNvSpPr>
          <p:nvPr/>
        </p:nvSpPr>
        <p:spPr>
          <a:xfrm>
            <a:off x="1451578" y="1262094"/>
            <a:ext cx="6341924" cy="13754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pt-BR" sz="4000" b="1"/>
              <a:t>São Paulo VI </a:t>
            </a:r>
            <a:r>
              <a:rPr lang="pt-BR" sz="2400" b="1"/>
              <a:t>(En 73)</a:t>
            </a:r>
            <a:endParaRPr lang="pt-BR" sz="2400" b="1" dirty="0"/>
          </a:p>
        </p:txBody>
      </p:sp>
    </p:spTree>
    <p:extLst>
      <p:ext uri="{BB962C8B-B14F-4D97-AF65-F5344CB8AC3E}">
        <p14:creationId xmlns:p14="http://schemas.microsoft.com/office/powerpoint/2010/main" val="3184018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3A831FB-2BC2-4237-8D04-9C1E0AADC0AE}"/>
              </a:ext>
            </a:extLst>
          </p:cNvPr>
          <p:cNvSpPr>
            <a:spLocks noGrp="1"/>
          </p:cNvSpPr>
          <p:nvPr>
            <p:ph type="title"/>
          </p:nvPr>
        </p:nvSpPr>
        <p:spPr>
          <a:xfrm>
            <a:off x="1479715" y="762316"/>
            <a:ext cx="9603275" cy="1049235"/>
          </a:xfrm>
        </p:spPr>
        <p:txBody>
          <a:bodyPr>
            <a:noAutofit/>
          </a:bodyPr>
          <a:lstStyle/>
          <a:p>
            <a:pPr algn="ctr"/>
            <a:r>
              <a:rPr lang="pt-BR" sz="4000" dirty="0"/>
              <a:t>Algumas indicações quanto a </a:t>
            </a:r>
            <a:br>
              <a:rPr lang="pt-BR" sz="4000" dirty="0"/>
            </a:br>
            <a:r>
              <a:rPr lang="pt-BR" sz="4000" dirty="0"/>
              <a:t>celebração da palavra</a:t>
            </a:r>
          </a:p>
        </p:txBody>
      </p:sp>
      <p:pic>
        <p:nvPicPr>
          <p:cNvPr id="3" name="Imagem 2">
            <a:extLst>
              <a:ext uri="{FF2B5EF4-FFF2-40B4-BE49-F238E27FC236}">
                <a16:creationId xmlns="" xmlns:a16="http://schemas.microsoft.com/office/drawing/2014/main" id="{C04897A8-54A1-4BB4-9A84-48577E78E57D}"/>
              </a:ext>
            </a:extLst>
          </p:cNvPr>
          <p:cNvPicPr>
            <a:picLocks noChangeAspect="1"/>
          </p:cNvPicPr>
          <p:nvPr/>
        </p:nvPicPr>
        <p:blipFill>
          <a:blip r:embed="rId2"/>
          <a:stretch>
            <a:fillRect/>
          </a:stretch>
        </p:blipFill>
        <p:spPr>
          <a:xfrm>
            <a:off x="858697" y="2022741"/>
            <a:ext cx="3103133" cy="4444369"/>
          </a:xfrm>
          <a:prstGeom prst="rect">
            <a:avLst/>
          </a:prstGeom>
        </p:spPr>
      </p:pic>
      <p:pic>
        <p:nvPicPr>
          <p:cNvPr id="4" name="Imagem 3">
            <a:extLst>
              <a:ext uri="{FF2B5EF4-FFF2-40B4-BE49-F238E27FC236}">
                <a16:creationId xmlns="" xmlns:a16="http://schemas.microsoft.com/office/drawing/2014/main" id="{81B4C65A-9FDE-473D-9A90-58ABFAB637E3}"/>
              </a:ext>
            </a:extLst>
          </p:cNvPr>
          <p:cNvPicPr>
            <a:picLocks noChangeAspect="1"/>
          </p:cNvPicPr>
          <p:nvPr/>
        </p:nvPicPr>
        <p:blipFill>
          <a:blip r:embed="rId3"/>
          <a:stretch>
            <a:fillRect/>
          </a:stretch>
        </p:blipFill>
        <p:spPr>
          <a:xfrm>
            <a:off x="7920991" y="2340872"/>
            <a:ext cx="3802890" cy="3802890"/>
          </a:xfrm>
          <a:prstGeom prst="rect">
            <a:avLst/>
          </a:prstGeom>
        </p:spPr>
      </p:pic>
      <p:sp>
        <p:nvSpPr>
          <p:cNvPr id="5" name="CaixaDeTexto 4">
            <a:extLst>
              <a:ext uri="{FF2B5EF4-FFF2-40B4-BE49-F238E27FC236}">
                <a16:creationId xmlns="" xmlns:a16="http://schemas.microsoft.com/office/drawing/2014/main" id="{83453F82-615A-4074-8573-949A98FA1820}"/>
              </a:ext>
            </a:extLst>
          </p:cNvPr>
          <p:cNvSpPr txBox="1"/>
          <p:nvPr/>
        </p:nvSpPr>
        <p:spPr>
          <a:xfrm>
            <a:off x="4787704" y="3364297"/>
            <a:ext cx="2616591" cy="1323439"/>
          </a:xfrm>
          <a:prstGeom prst="rect">
            <a:avLst/>
          </a:prstGeom>
          <a:noFill/>
        </p:spPr>
        <p:txBody>
          <a:bodyPr wrap="square" rtlCol="0">
            <a:spAutoFit/>
          </a:bodyPr>
          <a:lstStyle/>
          <a:p>
            <a:pPr algn="ctr"/>
            <a:r>
              <a:rPr lang="pt-BR" sz="4000" dirty="0" err="1"/>
              <a:t>Doc</a:t>
            </a:r>
            <a:r>
              <a:rPr lang="pt-BR" sz="4000" dirty="0"/>
              <a:t> 108, número 68</a:t>
            </a:r>
            <a:r>
              <a:rPr lang="pt-BR" dirty="0"/>
              <a:t>.</a:t>
            </a:r>
          </a:p>
        </p:txBody>
      </p:sp>
    </p:spTree>
    <p:extLst>
      <p:ext uri="{BB962C8B-B14F-4D97-AF65-F5344CB8AC3E}">
        <p14:creationId xmlns:p14="http://schemas.microsoft.com/office/powerpoint/2010/main" val="13929282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772E58E-F240-43C7-954F-B4909F6B6DE1}"/>
              </a:ext>
            </a:extLst>
          </p:cNvPr>
          <p:cNvSpPr>
            <a:spLocks noGrp="1"/>
          </p:cNvSpPr>
          <p:nvPr>
            <p:ph type="title"/>
          </p:nvPr>
        </p:nvSpPr>
        <p:spPr/>
        <p:txBody>
          <a:bodyPr>
            <a:normAutofit/>
          </a:bodyPr>
          <a:lstStyle/>
          <a:p>
            <a:pPr algn="ctr"/>
            <a:r>
              <a:rPr lang="pt-BR" dirty="0"/>
              <a:t>É importante levar em conta o contexto existencial da comunidade</a:t>
            </a:r>
          </a:p>
        </p:txBody>
      </p:sp>
      <p:pic>
        <p:nvPicPr>
          <p:cNvPr id="4" name="Imagem 3">
            <a:extLst>
              <a:ext uri="{FF2B5EF4-FFF2-40B4-BE49-F238E27FC236}">
                <a16:creationId xmlns="" xmlns:a16="http://schemas.microsoft.com/office/drawing/2014/main" id="{A3917839-4351-4155-8AE9-30AC58ACA783}"/>
              </a:ext>
            </a:extLst>
          </p:cNvPr>
          <p:cNvPicPr>
            <a:picLocks noChangeAspect="1"/>
          </p:cNvPicPr>
          <p:nvPr/>
        </p:nvPicPr>
        <p:blipFill>
          <a:blip r:embed="rId2"/>
          <a:stretch>
            <a:fillRect/>
          </a:stretch>
        </p:blipFill>
        <p:spPr>
          <a:xfrm>
            <a:off x="7216726" y="2542101"/>
            <a:ext cx="4696257" cy="2881794"/>
          </a:xfrm>
          <a:prstGeom prst="rect">
            <a:avLst/>
          </a:prstGeom>
        </p:spPr>
      </p:pic>
      <p:sp>
        <p:nvSpPr>
          <p:cNvPr id="5" name="Retângulo 4">
            <a:extLst>
              <a:ext uri="{FF2B5EF4-FFF2-40B4-BE49-F238E27FC236}">
                <a16:creationId xmlns="" xmlns:a16="http://schemas.microsoft.com/office/drawing/2014/main" id="{5731A55E-0117-4E3A-B41C-1D24A4166B6A}"/>
              </a:ext>
            </a:extLst>
          </p:cNvPr>
          <p:cNvSpPr/>
          <p:nvPr/>
        </p:nvSpPr>
        <p:spPr>
          <a:xfrm>
            <a:off x="157215" y="1997839"/>
            <a:ext cx="6778157" cy="3693319"/>
          </a:xfrm>
          <a:prstGeom prst="rect">
            <a:avLst/>
          </a:prstGeom>
        </p:spPr>
        <p:txBody>
          <a:bodyPr wrap="square">
            <a:spAutoFit/>
          </a:bodyPr>
          <a:lstStyle/>
          <a:p>
            <a:pPr marL="285750" indent="-285750" algn="just">
              <a:buFontTx/>
              <a:buChar char="-"/>
            </a:pPr>
            <a:r>
              <a:rPr lang="pt-BR" sz="2600" dirty="0">
                <a:latin typeface="PalatinoLinotype-Roman"/>
              </a:rPr>
              <a:t>Ter presente presente os acontecimentos e a realidade dos participantes;</a:t>
            </a:r>
          </a:p>
          <a:p>
            <a:pPr marL="285750" indent="-285750" algn="just">
              <a:buFontTx/>
              <a:buChar char="-"/>
            </a:pPr>
            <a:r>
              <a:rPr lang="pt-BR" sz="2600" dirty="0">
                <a:latin typeface="PalatinoLinotype-Roman"/>
              </a:rPr>
              <a:t>Na partilha da Palavra considerar os acontecimentos à luz das Escrituras;</a:t>
            </a:r>
          </a:p>
          <a:p>
            <a:pPr marL="285750" indent="-285750" algn="just">
              <a:buFontTx/>
              <a:buChar char="-"/>
            </a:pPr>
            <a:r>
              <a:rPr lang="pt-BR" sz="2600" dirty="0">
                <a:latin typeface="PalatinoLinotype-Roman"/>
              </a:rPr>
              <a:t>As preces dos fiéis podem ser espontâneas;</a:t>
            </a:r>
          </a:p>
          <a:p>
            <a:pPr marL="285750" indent="-285750" algn="just">
              <a:buFontTx/>
              <a:buChar char="-"/>
            </a:pPr>
            <a:r>
              <a:rPr lang="pt-BR" sz="2600" dirty="0">
                <a:latin typeface="PalatinoLinotype-Roman"/>
              </a:rPr>
              <a:t>Motivos de agradecimento na louvação as necessidades, as alegrias e as esperanças da humanidade.</a:t>
            </a:r>
            <a:endParaRPr lang="pt-BR" sz="2600" dirty="0"/>
          </a:p>
        </p:txBody>
      </p:sp>
    </p:spTree>
    <p:extLst>
      <p:ext uri="{BB962C8B-B14F-4D97-AF65-F5344CB8AC3E}">
        <p14:creationId xmlns:p14="http://schemas.microsoft.com/office/powerpoint/2010/main" val="24444352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5BD4702-4755-46DB-9046-DFE0B765B62E}"/>
              </a:ext>
            </a:extLst>
          </p:cNvPr>
          <p:cNvSpPr>
            <a:spLocks noGrp="1"/>
          </p:cNvSpPr>
          <p:nvPr>
            <p:ph type="title"/>
          </p:nvPr>
        </p:nvSpPr>
        <p:spPr>
          <a:xfrm>
            <a:off x="860443" y="295423"/>
            <a:ext cx="6496667" cy="1558332"/>
          </a:xfrm>
        </p:spPr>
        <p:txBody>
          <a:bodyPr>
            <a:noAutofit/>
          </a:bodyPr>
          <a:lstStyle/>
          <a:p>
            <a:pPr algn="ctr"/>
            <a:r>
              <a:rPr lang="pt-BR" sz="3600" b="1" dirty="0"/>
              <a:t>Cap.  Vi – ritos da celebração da palavra</a:t>
            </a:r>
          </a:p>
        </p:txBody>
      </p:sp>
      <p:sp>
        <p:nvSpPr>
          <p:cNvPr id="3" name="CaixaDeTexto 2">
            <a:extLst>
              <a:ext uri="{FF2B5EF4-FFF2-40B4-BE49-F238E27FC236}">
                <a16:creationId xmlns="" xmlns:a16="http://schemas.microsoft.com/office/drawing/2014/main" id="{6C7059E9-2143-4E61-990A-5441EFDEA9BD}"/>
              </a:ext>
            </a:extLst>
          </p:cNvPr>
          <p:cNvSpPr txBox="1"/>
          <p:nvPr/>
        </p:nvSpPr>
        <p:spPr>
          <a:xfrm>
            <a:off x="753996" y="2219069"/>
            <a:ext cx="6496667" cy="3416320"/>
          </a:xfrm>
          <a:prstGeom prst="rect">
            <a:avLst/>
          </a:prstGeom>
          <a:noFill/>
        </p:spPr>
        <p:txBody>
          <a:bodyPr wrap="square" rtlCol="0">
            <a:spAutoFit/>
          </a:bodyPr>
          <a:lstStyle/>
          <a:p>
            <a:pPr marL="285750" indent="-285750">
              <a:buFont typeface="Arial" panose="020B0604020202020204" pitchFamily="34" charset="0"/>
              <a:buChar char="•"/>
            </a:pPr>
            <a:r>
              <a:rPr lang="pt-BR" sz="3600" dirty="0"/>
              <a:t>Ritos Iniciais</a:t>
            </a:r>
          </a:p>
          <a:p>
            <a:pPr marL="285750" indent="-285750">
              <a:buFont typeface="Arial" panose="020B0604020202020204" pitchFamily="34" charset="0"/>
              <a:buChar char="•"/>
            </a:pPr>
            <a:r>
              <a:rPr lang="pt-BR" sz="3600" dirty="0"/>
              <a:t>Liturgia da Palavra</a:t>
            </a:r>
          </a:p>
          <a:p>
            <a:pPr marL="285750" indent="-285750">
              <a:buFont typeface="Arial" panose="020B0604020202020204" pitchFamily="34" charset="0"/>
              <a:buChar char="•"/>
            </a:pPr>
            <a:r>
              <a:rPr lang="pt-BR" sz="3600" dirty="0"/>
              <a:t>Coleta Fraterna</a:t>
            </a:r>
          </a:p>
          <a:p>
            <a:pPr marL="285750" indent="-285750">
              <a:buFont typeface="Arial" panose="020B0604020202020204" pitchFamily="34" charset="0"/>
              <a:buChar char="•"/>
            </a:pPr>
            <a:r>
              <a:rPr lang="pt-BR" sz="3600" dirty="0"/>
              <a:t>Louvor e Ação de Graças</a:t>
            </a:r>
          </a:p>
          <a:p>
            <a:pPr marL="285750" indent="-285750">
              <a:buFont typeface="Arial" panose="020B0604020202020204" pitchFamily="34" charset="0"/>
              <a:buChar char="•"/>
            </a:pPr>
            <a:r>
              <a:rPr lang="pt-BR" sz="3600" dirty="0"/>
              <a:t>Comunhão Eucarística</a:t>
            </a:r>
          </a:p>
          <a:p>
            <a:pPr marL="285750" indent="-285750">
              <a:buFont typeface="Arial" panose="020B0604020202020204" pitchFamily="34" charset="0"/>
              <a:buChar char="•"/>
            </a:pPr>
            <a:r>
              <a:rPr lang="pt-BR" sz="3600" dirty="0"/>
              <a:t>Ritos Finais</a:t>
            </a:r>
          </a:p>
        </p:txBody>
      </p:sp>
      <p:pic>
        <p:nvPicPr>
          <p:cNvPr id="4" name="Imagem 3">
            <a:extLst>
              <a:ext uri="{FF2B5EF4-FFF2-40B4-BE49-F238E27FC236}">
                <a16:creationId xmlns="" xmlns:a16="http://schemas.microsoft.com/office/drawing/2014/main" id="{283BD008-A267-426F-9B25-870E8F65CF3F}"/>
              </a:ext>
            </a:extLst>
          </p:cNvPr>
          <p:cNvPicPr>
            <a:picLocks noChangeAspect="1"/>
          </p:cNvPicPr>
          <p:nvPr/>
        </p:nvPicPr>
        <p:blipFill>
          <a:blip r:embed="rId2"/>
          <a:stretch>
            <a:fillRect/>
          </a:stretch>
        </p:blipFill>
        <p:spPr>
          <a:xfrm>
            <a:off x="7357110" y="0"/>
            <a:ext cx="4834890" cy="6858000"/>
          </a:xfrm>
          <a:prstGeom prst="rect">
            <a:avLst/>
          </a:prstGeom>
        </p:spPr>
      </p:pic>
    </p:spTree>
    <p:extLst>
      <p:ext uri="{BB962C8B-B14F-4D97-AF65-F5344CB8AC3E}">
        <p14:creationId xmlns:p14="http://schemas.microsoft.com/office/powerpoint/2010/main" val="23571461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45FB1BF-E3D0-4B17-8072-6414AE943118}"/>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900F17AF-6221-46FE-8110-84545A6D8471}"/>
              </a:ext>
            </a:extLst>
          </p:cNvPr>
          <p:cNvPicPr>
            <a:picLocks noChangeAspect="1"/>
          </p:cNvPicPr>
          <p:nvPr/>
        </p:nvPicPr>
        <p:blipFill>
          <a:blip r:embed="rId2"/>
          <a:stretch>
            <a:fillRect/>
          </a:stretch>
        </p:blipFill>
        <p:spPr>
          <a:xfrm>
            <a:off x="0" y="0"/>
            <a:ext cx="12192000" cy="6203852"/>
          </a:xfrm>
          <a:prstGeom prst="rect">
            <a:avLst/>
          </a:prstGeom>
        </p:spPr>
      </p:pic>
    </p:spTree>
    <p:extLst>
      <p:ext uri="{BB962C8B-B14F-4D97-AF65-F5344CB8AC3E}">
        <p14:creationId xmlns:p14="http://schemas.microsoft.com/office/powerpoint/2010/main" val="22221244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8F49DC5-881C-4E75-B0FF-91347E5EA06B}"/>
              </a:ext>
            </a:extLst>
          </p:cNvPr>
          <p:cNvSpPr>
            <a:spLocks noGrp="1"/>
          </p:cNvSpPr>
          <p:nvPr>
            <p:ph type="title"/>
          </p:nvPr>
        </p:nvSpPr>
        <p:spPr>
          <a:xfrm>
            <a:off x="1451579" y="1156211"/>
            <a:ext cx="9603275" cy="1049235"/>
          </a:xfrm>
        </p:spPr>
        <p:txBody>
          <a:bodyPr>
            <a:normAutofit/>
          </a:bodyPr>
          <a:lstStyle/>
          <a:p>
            <a:r>
              <a:rPr lang="pt-BR" sz="4000" b="1" dirty="0"/>
              <a:t>Ritos iniciais   </a:t>
            </a:r>
            <a:r>
              <a:rPr lang="pt-BR" sz="2800" b="1" dirty="0"/>
              <a:t>(73-76)</a:t>
            </a:r>
          </a:p>
        </p:txBody>
      </p:sp>
      <p:sp>
        <p:nvSpPr>
          <p:cNvPr id="3" name="Retângulo 2">
            <a:extLst>
              <a:ext uri="{FF2B5EF4-FFF2-40B4-BE49-F238E27FC236}">
                <a16:creationId xmlns="" xmlns:a16="http://schemas.microsoft.com/office/drawing/2014/main" id="{6B8256EC-F50A-4A11-9466-3FF07974F16A}"/>
              </a:ext>
            </a:extLst>
          </p:cNvPr>
          <p:cNvSpPr/>
          <p:nvPr/>
        </p:nvSpPr>
        <p:spPr>
          <a:xfrm>
            <a:off x="813708" y="2205446"/>
            <a:ext cx="10879016" cy="3970318"/>
          </a:xfrm>
          <a:prstGeom prst="rect">
            <a:avLst/>
          </a:prstGeom>
        </p:spPr>
        <p:txBody>
          <a:bodyPr wrap="square">
            <a:spAutoFit/>
          </a:bodyPr>
          <a:lstStyle/>
          <a:p>
            <a:pPr algn="just"/>
            <a:r>
              <a:rPr lang="pt-BR" sz="3600" dirty="0">
                <a:latin typeface="PalatinoLinotype-Roman"/>
              </a:rPr>
              <a:t>... têm a finalidade de reunir os fiéis para que constituam a assembleia litúrgica, o Corpo de Cristo, e se disponham para a celebração do mistério pascal.</a:t>
            </a:r>
            <a:r>
              <a:rPr lang="pt-BR" sz="1200" dirty="0">
                <a:latin typeface="PalatinoLinotype-Roman"/>
              </a:rPr>
              <a:t> </a:t>
            </a:r>
            <a:r>
              <a:rPr lang="pt-BR" sz="3600" dirty="0">
                <a:latin typeface="PalatinoLinotype-Roman"/>
              </a:rPr>
              <a:t>Eles manifestam o caráter sacerdotal do povo reunido, sua pertença à Igreja, sua capacidade para a relação de Aliança e sua vocação para a vivência do Evangelho.</a:t>
            </a:r>
            <a:endParaRPr lang="pt-BR" sz="3600" dirty="0"/>
          </a:p>
        </p:txBody>
      </p:sp>
      <p:pic>
        <p:nvPicPr>
          <p:cNvPr id="6" name="Imagem 5">
            <a:extLst>
              <a:ext uri="{FF2B5EF4-FFF2-40B4-BE49-F238E27FC236}">
                <a16:creationId xmlns="" xmlns:a16="http://schemas.microsoft.com/office/drawing/2014/main" id="{7FDF157E-CF69-4C0E-A8E5-6381B4828F39}"/>
              </a:ext>
            </a:extLst>
          </p:cNvPr>
          <p:cNvPicPr>
            <a:picLocks noChangeAspect="1"/>
          </p:cNvPicPr>
          <p:nvPr/>
        </p:nvPicPr>
        <p:blipFill>
          <a:blip r:embed="rId2"/>
          <a:stretch>
            <a:fillRect/>
          </a:stretch>
        </p:blipFill>
        <p:spPr>
          <a:xfrm>
            <a:off x="7751298" y="0"/>
            <a:ext cx="4440702" cy="2205446"/>
          </a:xfrm>
          <a:prstGeom prst="rect">
            <a:avLst/>
          </a:prstGeom>
        </p:spPr>
      </p:pic>
    </p:spTree>
    <p:extLst>
      <p:ext uri="{BB962C8B-B14F-4D97-AF65-F5344CB8AC3E}">
        <p14:creationId xmlns:p14="http://schemas.microsoft.com/office/powerpoint/2010/main" val="30780284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EDF54911-8FFE-4B05-884A-2901368C18AE}"/>
              </a:ext>
            </a:extLst>
          </p:cNvPr>
          <p:cNvPicPr>
            <a:picLocks noChangeAspect="1"/>
          </p:cNvPicPr>
          <p:nvPr/>
        </p:nvPicPr>
        <p:blipFill>
          <a:blip r:embed="rId2"/>
          <a:stretch>
            <a:fillRect/>
          </a:stretch>
        </p:blipFill>
        <p:spPr>
          <a:xfrm>
            <a:off x="4267200" y="0"/>
            <a:ext cx="3657600" cy="2532185"/>
          </a:xfrm>
          <a:prstGeom prst="rect">
            <a:avLst/>
          </a:prstGeom>
        </p:spPr>
      </p:pic>
      <p:sp>
        <p:nvSpPr>
          <p:cNvPr id="5" name="Retângulo 4">
            <a:extLst>
              <a:ext uri="{FF2B5EF4-FFF2-40B4-BE49-F238E27FC236}">
                <a16:creationId xmlns="" xmlns:a16="http://schemas.microsoft.com/office/drawing/2014/main" id="{9DCCD8B4-A527-4DB8-BD7F-98B04E45651F}"/>
              </a:ext>
            </a:extLst>
          </p:cNvPr>
          <p:cNvSpPr/>
          <p:nvPr/>
        </p:nvSpPr>
        <p:spPr>
          <a:xfrm>
            <a:off x="178190" y="2532185"/>
            <a:ext cx="5294142" cy="1200329"/>
          </a:xfrm>
          <a:prstGeom prst="rect">
            <a:avLst/>
          </a:prstGeom>
        </p:spPr>
        <p:txBody>
          <a:bodyPr wrap="square">
            <a:spAutoFit/>
          </a:bodyPr>
          <a:lstStyle/>
          <a:p>
            <a:pPr algn="just"/>
            <a:r>
              <a:rPr lang="pt-BR" sz="2400" dirty="0">
                <a:latin typeface="PalatinoLinotype-Roman"/>
              </a:rPr>
              <a:t>- Esses ritos podem trazer alguma variação de acordo com o tempo litúrgico.</a:t>
            </a:r>
            <a:endParaRPr lang="pt-BR" sz="2400" dirty="0"/>
          </a:p>
        </p:txBody>
      </p:sp>
      <p:sp>
        <p:nvSpPr>
          <p:cNvPr id="6" name="Retângulo 5">
            <a:extLst>
              <a:ext uri="{FF2B5EF4-FFF2-40B4-BE49-F238E27FC236}">
                <a16:creationId xmlns="" xmlns:a16="http://schemas.microsoft.com/office/drawing/2014/main" id="{99DFA95E-3199-4540-834D-94E2B78657AC}"/>
              </a:ext>
            </a:extLst>
          </p:cNvPr>
          <p:cNvSpPr/>
          <p:nvPr/>
        </p:nvSpPr>
        <p:spPr>
          <a:xfrm>
            <a:off x="6227300" y="2986988"/>
            <a:ext cx="5720862" cy="2677656"/>
          </a:xfrm>
          <a:prstGeom prst="rect">
            <a:avLst/>
          </a:prstGeom>
        </p:spPr>
        <p:txBody>
          <a:bodyPr wrap="square">
            <a:spAutoFit/>
          </a:bodyPr>
          <a:lstStyle/>
          <a:p>
            <a:pPr algn="just"/>
            <a:r>
              <a:rPr lang="pt-BR" sz="2400" dirty="0">
                <a:latin typeface="PalatinoLinotype-Roman"/>
              </a:rPr>
              <a:t>- Algumas celebrações, tais como: Apresentação do Senhor, Quarta-feira de Cinzas, Domingo de Ramos, Sexta-feira Santa e Vigília Pascal, comportam ritos próprios que devem ser observados e adaptados para o contexto da Celebração da Palavra.</a:t>
            </a:r>
            <a:endParaRPr lang="pt-BR" sz="2400" dirty="0"/>
          </a:p>
        </p:txBody>
      </p:sp>
      <p:sp>
        <p:nvSpPr>
          <p:cNvPr id="7" name="Retângulo 6">
            <a:extLst>
              <a:ext uri="{FF2B5EF4-FFF2-40B4-BE49-F238E27FC236}">
                <a16:creationId xmlns="" xmlns:a16="http://schemas.microsoft.com/office/drawing/2014/main" id="{AD01FE63-5590-4C5E-9DE7-94CEFE099D5B}"/>
              </a:ext>
            </a:extLst>
          </p:cNvPr>
          <p:cNvSpPr/>
          <p:nvPr/>
        </p:nvSpPr>
        <p:spPr>
          <a:xfrm>
            <a:off x="670560" y="3864106"/>
            <a:ext cx="5294142" cy="2308324"/>
          </a:xfrm>
          <a:prstGeom prst="rect">
            <a:avLst/>
          </a:prstGeom>
        </p:spPr>
        <p:txBody>
          <a:bodyPr wrap="square">
            <a:spAutoFit/>
          </a:bodyPr>
          <a:lstStyle/>
          <a:p>
            <a:pPr algn="just"/>
            <a:r>
              <a:rPr lang="pt-BR" sz="2400" dirty="0">
                <a:latin typeface="PalatinoLinotype-Roman"/>
              </a:rPr>
              <a:t>- Todos devem ser acolhidos na comunidade, com delicadeza, atenção e sensibilidade (Doc. 52, n. 57). Daí a necessidade de se incentivar o ministério da acolhida nas comunidades.</a:t>
            </a:r>
            <a:endParaRPr lang="pt-BR" sz="2400" dirty="0"/>
          </a:p>
        </p:txBody>
      </p:sp>
    </p:spTree>
    <p:extLst>
      <p:ext uri="{BB962C8B-B14F-4D97-AF65-F5344CB8AC3E}">
        <p14:creationId xmlns:p14="http://schemas.microsoft.com/office/powerpoint/2010/main" val="185303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53DF618-2ADF-4D04-8E7F-C78E57264B15}"/>
              </a:ext>
            </a:extLst>
          </p:cNvPr>
          <p:cNvSpPr>
            <a:spLocks noGrp="1"/>
          </p:cNvSpPr>
          <p:nvPr>
            <p:ph type="title"/>
          </p:nvPr>
        </p:nvSpPr>
        <p:spPr/>
        <p:txBody>
          <a:bodyPr/>
          <a:lstStyle/>
          <a:p>
            <a:endParaRPr lang="pt-BR"/>
          </a:p>
        </p:txBody>
      </p:sp>
      <p:pic>
        <p:nvPicPr>
          <p:cNvPr id="3" name="Imagem 2">
            <a:extLst>
              <a:ext uri="{FF2B5EF4-FFF2-40B4-BE49-F238E27FC236}">
                <a16:creationId xmlns="" xmlns:a16="http://schemas.microsoft.com/office/drawing/2014/main" id="{B2C9C7C5-38F4-4FA7-990F-CB7C52221982}"/>
              </a:ext>
            </a:extLst>
          </p:cNvPr>
          <p:cNvPicPr>
            <a:picLocks noChangeAspect="1"/>
          </p:cNvPicPr>
          <p:nvPr/>
        </p:nvPicPr>
        <p:blipFill>
          <a:blip r:embed="rId2"/>
          <a:stretch>
            <a:fillRect/>
          </a:stretch>
        </p:blipFill>
        <p:spPr>
          <a:xfrm>
            <a:off x="0" y="0"/>
            <a:ext cx="12203945" cy="6189786"/>
          </a:xfrm>
          <a:prstGeom prst="rect">
            <a:avLst/>
          </a:prstGeom>
        </p:spPr>
      </p:pic>
    </p:spTree>
    <p:extLst>
      <p:ext uri="{BB962C8B-B14F-4D97-AF65-F5344CB8AC3E}">
        <p14:creationId xmlns:p14="http://schemas.microsoft.com/office/powerpoint/2010/main" val="37115622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69457D7-C4C9-4215-B47D-B8E6BD80900B}"/>
              </a:ext>
            </a:extLst>
          </p:cNvPr>
          <p:cNvSpPr>
            <a:spLocks noGrp="1"/>
          </p:cNvSpPr>
          <p:nvPr>
            <p:ph type="title"/>
          </p:nvPr>
        </p:nvSpPr>
        <p:spPr>
          <a:xfrm>
            <a:off x="963548" y="1225086"/>
            <a:ext cx="8041895" cy="1049235"/>
          </a:xfrm>
        </p:spPr>
        <p:txBody>
          <a:bodyPr/>
          <a:lstStyle/>
          <a:p>
            <a:pPr algn="ctr"/>
            <a:r>
              <a:rPr lang="pt-BR" sz="4000" b="1" dirty="0"/>
              <a:t>Liturgia da palavra </a:t>
            </a:r>
            <a:r>
              <a:rPr lang="pt-BR" sz="2400" b="1" dirty="0"/>
              <a:t>(77-80)</a:t>
            </a:r>
          </a:p>
        </p:txBody>
      </p:sp>
      <p:sp>
        <p:nvSpPr>
          <p:cNvPr id="3" name="Retângulo 2">
            <a:extLst>
              <a:ext uri="{FF2B5EF4-FFF2-40B4-BE49-F238E27FC236}">
                <a16:creationId xmlns="" xmlns:a16="http://schemas.microsoft.com/office/drawing/2014/main" id="{C79278DC-874F-4018-93FE-D194D6F62807}"/>
              </a:ext>
            </a:extLst>
          </p:cNvPr>
          <p:cNvSpPr/>
          <p:nvPr/>
        </p:nvSpPr>
        <p:spPr>
          <a:xfrm>
            <a:off x="708140" y="2046588"/>
            <a:ext cx="10775718" cy="4031873"/>
          </a:xfrm>
          <a:prstGeom prst="rect">
            <a:avLst/>
          </a:prstGeom>
        </p:spPr>
        <p:txBody>
          <a:bodyPr wrap="square">
            <a:spAutoFit/>
          </a:bodyPr>
          <a:lstStyle/>
          <a:p>
            <a:pPr algn="just"/>
            <a:r>
              <a:rPr lang="pt-BR" sz="3200" dirty="0">
                <a:latin typeface="PalatinoLinotype-Roman"/>
              </a:rPr>
              <a:t>Na liturgia da Palavra, Deus fala ao seu povo para lhe manifestar o mistério da redenção e da salvação... Pela partilha da Palavra e pelos cantos, o povo responde e se apropria dessa Palavra de Deus e a ela adere pela profissão de fé. Alimentado por esta Palavra, reza na oração universal pelas necessidades de toda a Igreja e pela salvação do mundo inteiro, estabelecendo-se, assim, o diálogo da aliança entre os parceiros, Deus e o povo.</a:t>
            </a:r>
            <a:endParaRPr lang="pt-BR" sz="3200" dirty="0"/>
          </a:p>
        </p:txBody>
      </p:sp>
      <p:pic>
        <p:nvPicPr>
          <p:cNvPr id="5" name="Imagem 4">
            <a:extLst>
              <a:ext uri="{FF2B5EF4-FFF2-40B4-BE49-F238E27FC236}">
                <a16:creationId xmlns="" xmlns:a16="http://schemas.microsoft.com/office/drawing/2014/main" id="{423D790F-8AFF-4DC5-ACDE-9990F314F67B}"/>
              </a:ext>
            </a:extLst>
          </p:cNvPr>
          <p:cNvPicPr>
            <a:picLocks noChangeAspect="1"/>
          </p:cNvPicPr>
          <p:nvPr/>
        </p:nvPicPr>
        <p:blipFill>
          <a:blip r:embed="rId2"/>
          <a:stretch>
            <a:fillRect/>
          </a:stretch>
        </p:blipFill>
        <p:spPr>
          <a:xfrm>
            <a:off x="8735268" y="0"/>
            <a:ext cx="3456732" cy="2046588"/>
          </a:xfrm>
          <a:prstGeom prst="rect">
            <a:avLst/>
          </a:prstGeom>
        </p:spPr>
      </p:pic>
    </p:spTree>
    <p:extLst>
      <p:ext uri="{BB962C8B-B14F-4D97-AF65-F5344CB8AC3E}">
        <p14:creationId xmlns:p14="http://schemas.microsoft.com/office/powerpoint/2010/main" val="81583995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7615C9A-38E8-4AF6-9099-E37AEED0FEB5}"/>
              </a:ext>
            </a:extLst>
          </p:cNvPr>
          <p:cNvSpPr>
            <a:spLocks noGrp="1"/>
          </p:cNvSpPr>
          <p:nvPr>
            <p:ph type="title"/>
          </p:nvPr>
        </p:nvSpPr>
        <p:spPr>
          <a:xfrm>
            <a:off x="1423443" y="1212482"/>
            <a:ext cx="9603275" cy="1049235"/>
          </a:xfrm>
        </p:spPr>
        <p:txBody>
          <a:bodyPr>
            <a:normAutofit fontScale="90000"/>
          </a:bodyPr>
          <a:lstStyle/>
          <a:p>
            <a:r>
              <a:rPr lang="pt-BR" sz="4400" b="1" dirty="0">
                <a:latin typeface="PalatinoLinotype-Roman"/>
              </a:rPr>
              <a:t>Elementos que compõem a LP:</a:t>
            </a:r>
            <a:r>
              <a:rPr lang="pt-BR" dirty="0">
                <a:latin typeface="PalatinoLinotype-Roman"/>
              </a:rPr>
              <a:t/>
            </a:r>
            <a:br>
              <a:rPr lang="pt-BR" dirty="0">
                <a:latin typeface="PalatinoLinotype-Roman"/>
              </a:rPr>
            </a:br>
            <a:endParaRPr lang="pt-BR" dirty="0"/>
          </a:p>
        </p:txBody>
      </p:sp>
      <p:sp>
        <p:nvSpPr>
          <p:cNvPr id="4" name="Retângulo 3">
            <a:extLst>
              <a:ext uri="{FF2B5EF4-FFF2-40B4-BE49-F238E27FC236}">
                <a16:creationId xmlns="" xmlns:a16="http://schemas.microsoft.com/office/drawing/2014/main" id="{D90A94F6-65C4-4388-AAED-3D4B07CC2CF9}"/>
              </a:ext>
            </a:extLst>
          </p:cNvPr>
          <p:cNvSpPr/>
          <p:nvPr/>
        </p:nvSpPr>
        <p:spPr>
          <a:xfrm>
            <a:off x="323557" y="2261717"/>
            <a:ext cx="11544886" cy="3539430"/>
          </a:xfrm>
          <a:prstGeom prst="rect">
            <a:avLst/>
          </a:prstGeom>
        </p:spPr>
        <p:txBody>
          <a:bodyPr wrap="square">
            <a:spAutoFit/>
          </a:bodyPr>
          <a:lstStyle/>
          <a:p>
            <a:pPr marL="285750" indent="-285750" algn="just">
              <a:buFont typeface="Arial" panose="020B0604020202020204" pitchFamily="34" charset="0"/>
              <a:buChar char="•"/>
            </a:pPr>
            <a:r>
              <a:rPr lang="pt-BR" sz="2800" dirty="0">
                <a:latin typeface="PalatinoLinotype-Roman"/>
              </a:rPr>
              <a:t>leituras, salmo responsorial e aclamação ao Evangelho, tiradas da Sagrada Escritura e ainda da partilha da Palavra, da profissão de fé e da oração universal (Doc. 52, n. 66). </a:t>
            </a:r>
          </a:p>
          <a:p>
            <a:pPr marL="285750" indent="-285750" algn="just">
              <a:buFont typeface="Arial" panose="020B0604020202020204" pitchFamily="34" charset="0"/>
              <a:buChar char="•"/>
            </a:pPr>
            <a:r>
              <a:rPr lang="pt-BR" sz="2800" dirty="0">
                <a:latin typeface="PalatinoLinotype-Roman"/>
              </a:rPr>
              <a:t>É conveniente fazer sempre a partilha da Palavra e as preces, mesmo nos dias de semana (VD, n. 59). </a:t>
            </a:r>
          </a:p>
          <a:p>
            <a:pPr marL="285750" indent="-285750" algn="just">
              <a:buFont typeface="Arial" panose="020B0604020202020204" pitchFamily="34" charset="0"/>
              <a:buChar char="•"/>
            </a:pPr>
            <a:r>
              <a:rPr lang="pt-BR" sz="2800" dirty="0">
                <a:latin typeface="PalatinoLinotype-Roman"/>
              </a:rPr>
              <a:t>Para as aclamações ao Evangelho, é muito recomendável que se utilizem os textos apresentados nos Lecionários, e sugerimos as melodias propostas pelos Hinários Litúrgicos da CNBB.</a:t>
            </a:r>
            <a:endParaRPr lang="pt-BR" sz="2800" dirty="0"/>
          </a:p>
        </p:txBody>
      </p:sp>
    </p:spTree>
    <p:extLst>
      <p:ext uri="{BB962C8B-B14F-4D97-AF65-F5344CB8AC3E}">
        <p14:creationId xmlns:p14="http://schemas.microsoft.com/office/powerpoint/2010/main" val="42933338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26E7CA4-2E6C-47A1-8879-3276BA368CA8}"/>
              </a:ext>
            </a:extLst>
          </p:cNvPr>
          <p:cNvSpPr>
            <a:spLocks noGrp="1"/>
          </p:cNvSpPr>
          <p:nvPr>
            <p:ph type="title"/>
          </p:nvPr>
        </p:nvSpPr>
        <p:spPr>
          <a:xfrm>
            <a:off x="722413" y="1226549"/>
            <a:ext cx="8998362" cy="1049235"/>
          </a:xfrm>
        </p:spPr>
        <p:txBody>
          <a:bodyPr>
            <a:normAutofit/>
          </a:bodyPr>
          <a:lstStyle/>
          <a:p>
            <a:r>
              <a:rPr lang="pt-BR" sz="4000" b="1" dirty="0"/>
              <a:t>A Palavra e o Espírito Santo</a:t>
            </a:r>
          </a:p>
        </p:txBody>
      </p:sp>
      <p:sp>
        <p:nvSpPr>
          <p:cNvPr id="3" name="Retângulo 2">
            <a:extLst>
              <a:ext uri="{FF2B5EF4-FFF2-40B4-BE49-F238E27FC236}">
                <a16:creationId xmlns="" xmlns:a16="http://schemas.microsoft.com/office/drawing/2014/main" id="{58A9E806-D076-4EFB-ABC0-6D8C6064BF5C}"/>
              </a:ext>
            </a:extLst>
          </p:cNvPr>
          <p:cNvSpPr/>
          <p:nvPr/>
        </p:nvSpPr>
        <p:spPr>
          <a:xfrm>
            <a:off x="722412" y="2125367"/>
            <a:ext cx="8768862" cy="3970318"/>
          </a:xfrm>
          <a:prstGeom prst="rect">
            <a:avLst/>
          </a:prstGeom>
        </p:spPr>
        <p:txBody>
          <a:bodyPr wrap="square">
            <a:spAutoFit/>
          </a:bodyPr>
          <a:lstStyle/>
          <a:p>
            <a:pPr algn="just"/>
            <a:r>
              <a:rPr lang="pt-BR" sz="2800" dirty="0">
                <a:latin typeface="PalatinoLinotype-Roman"/>
              </a:rPr>
              <a:t>Antes da proclamação das leituras pode-se fazer uma invocação ao Espírito Santo. Um modelo nos é oferecido pelo Papa Emérito Bento XVI, na Exortação Apostólica </a:t>
            </a:r>
            <a:r>
              <a:rPr lang="pt-BR" sz="2800" i="1" dirty="0">
                <a:latin typeface="PalatinoLinotype-Italic"/>
              </a:rPr>
              <a:t>Verbum </a:t>
            </a:r>
            <a:r>
              <a:rPr lang="pt-BR" sz="2800" i="1" dirty="0" err="1">
                <a:latin typeface="PalatinoLinotype-Italic"/>
              </a:rPr>
              <a:t>Domini</a:t>
            </a:r>
            <a:r>
              <a:rPr lang="pt-BR" sz="2800" dirty="0">
                <a:latin typeface="PalatinoLinotype-Roman"/>
              </a:rPr>
              <a:t>, ao recordar uma antiga tradição em que o Espírito Santo era invocado ao modo de uma </a:t>
            </a:r>
            <a:r>
              <a:rPr lang="pt-BR" sz="2800" i="1" dirty="0">
                <a:latin typeface="PalatinoLinotype-Italic"/>
              </a:rPr>
              <a:t>epiclese</a:t>
            </a:r>
            <a:r>
              <a:rPr lang="pt-BR" sz="2800" dirty="0">
                <a:latin typeface="PalatinoLinotype-Roman"/>
              </a:rPr>
              <a:t>, antes da proclamação da Palavra: “</a:t>
            </a:r>
            <a:r>
              <a:rPr lang="pt-BR" sz="2800" i="1" dirty="0">
                <a:latin typeface="PalatinoLinotype-Roman"/>
              </a:rPr>
              <a:t>Mandai o vosso Espírito Santo Paráclito aos nossos corações e fazei-nos compreender as Escrituras por ele inspiradas</a:t>
            </a:r>
            <a:r>
              <a:rPr lang="pt-BR" sz="2800" dirty="0">
                <a:latin typeface="PalatinoLinotype-Roman"/>
              </a:rPr>
              <a:t>”.</a:t>
            </a:r>
            <a:endParaRPr lang="pt-BR" sz="2800" dirty="0"/>
          </a:p>
        </p:txBody>
      </p:sp>
      <p:pic>
        <p:nvPicPr>
          <p:cNvPr id="4" name="Imagem 3">
            <a:extLst>
              <a:ext uri="{FF2B5EF4-FFF2-40B4-BE49-F238E27FC236}">
                <a16:creationId xmlns="" xmlns:a16="http://schemas.microsoft.com/office/drawing/2014/main" id="{38028EB9-04A6-4041-BC04-DF76B8117835}"/>
              </a:ext>
            </a:extLst>
          </p:cNvPr>
          <p:cNvPicPr>
            <a:picLocks noChangeAspect="1"/>
          </p:cNvPicPr>
          <p:nvPr/>
        </p:nvPicPr>
        <p:blipFill>
          <a:blip r:embed="rId2"/>
          <a:stretch>
            <a:fillRect/>
          </a:stretch>
        </p:blipFill>
        <p:spPr>
          <a:xfrm>
            <a:off x="9720774" y="817071"/>
            <a:ext cx="2471225" cy="2616591"/>
          </a:xfrm>
          <a:prstGeom prst="rect">
            <a:avLst/>
          </a:prstGeom>
        </p:spPr>
      </p:pic>
    </p:spTree>
    <p:extLst>
      <p:ext uri="{BB962C8B-B14F-4D97-AF65-F5344CB8AC3E}">
        <p14:creationId xmlns:p14="http://schemas.microsoft.com/office/powerpoint/2010/main" val="1924774492"/>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eri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3060</TotalTime>
  <Words>8246</Words>
  <Application>Microsoft Office PowerPoint</Application>
  <PresentationFormat>Widescreen</PresentationFormat>
  <Paragraphs>522</Paragraphs>
  <Slides>140</Slides>
  <Notes>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140</vt:i4>
      </vt:variant>
    </vt:vector>
  </HeadingPairs>
  <TitlesOfParts>
    <vt:vector size="152" baseType="lpstr">
      <vt:lpstr>Arial</vt:lpstr>
      <vt:lpstr>Arial Black</vt:lpstr>
      <vt:lpstr>Bookman Old Style</vt:lpstr>
      <vt:lpstr>Calibri</vt:lpstr>
      <vt:lpstr>Calibri-Bold</vt:lpstr>
      <vt:lpstr>Gill Sans MT</vt:lpstr>
      <vt:lpstr>PalatinoLinotype-Bold</vt:lpstr>
      <vt:lpstr>PalatinoLinotype-Italic</vt:lpstr>
      <vt:lpstr>PalatinoLinotype-Roman</vt:lpstr>
      <vt:lpstr>Times New Roman</vt:lpstr>
      <vt:lpstr>TimesNewRomanPSMT</vt:lpstr>
      <vt:lpstr>Galeria</vt:lpstr>
      <vt:lpstr>Ministério e celebração da palavra</vt:lpstr>
      <vt:lpstr>Estrutura GERAL:</vt:lpstr>
      <vt:lpstr>Evangelium Gaudium 174:</vt:lpstr>
      <vt:lpstr>INTRODUÇÃO</vt:lpstr>
      <vt:lpstr>Assim foi constituída</vt:lpstr>
      <vt:lpstr>Apresentação do PowerPoint</vt:lpstr>
      <vt:lpstr>São Paulo VI (En 73)</vt:lpstr>
      <vt:lpstr>Apresentação do PowerPoint</vt:lpstr>
      <vt:lpstr>Apresentação do PowerPoint</vt:lpstr>
      <vt:lpstr>Apresentação do PowerPoint</vt:lpstr>
      <vt:lpstr>Cân 759</vt:lpstr>
      <vt:lpstr>A CNBB em legislação complementar</vt:lpstr>
      <vt:lpstr>Apresentação do PowerPoint</vt:lpstr>
      <vt:lpstr>Apresentação do PowerPoint</vt:lpstr>
      <vt:lpstr>A formação e o acompanhamento deverão levar em conta: (6)</vt:lpstr>
      <vt:lpstr>Sublinha ainda São Paulo VI (En 73) </vt:lpstr>
      <vt:lpstr>Plano de formação e acompanhamento...</vt:lpstr>
      <vt:lpstr>Cap. 1: O ministério da palavra no novo testamento</vt:lpstr>
      <vt:lpstr>Cap. 1: O ministério da palavra no novo testamento</vt:lpstr>
      <vt:lpstr>Apresentação do PowerPoint</vt:lpstr>
      <vt:lpstr>Lucas e Paulo</vt:lpstr>
      <vt:lpstr>Apresentação do PowerPoint</vt:lpstr>
      <vt:lpstr>Apóstolo paulo</vt:lpstr>
      <vt:lpstr>O verbo “Ensinar”</vt:lpstr>
      <vt:lpstr>O verbo “Ensinar”</vt:lpstr>
      <vt:lpstr>O  verbo “Testemunhar”</vt:lpstr>
      <vt:lpstr>Apresentação do PowerPoint</vt:lpstr>
      <vt:lpstr>O  verbo “Testemunhar” </vt:lpstr>
      <vt:lpstr>O  verbo “Testemunhar” </vt:lpstr>
      <vt:lpstr>O  verbo “Testemunhar”</vt:lpstr>
      <vt:lpstr>A “Exortação”</vt:lpstr>
      <vt:lpstr>Parênese</vt:lpstr>
      <vt:lpstr>1.1 – Servidores e ministros da palavra</vt:lpstr>
      <vt:lpstr>Apresentação do PowerPoint</vt:lpstr>
      <vt:lpstr>Apóstolo   (18)</vt:lpstr>
      <vt:lpstr>PROFETAS (19)</vt:lpstr>
      <vt:lpstr>DOUTORES    (20)</vt:lpstr>
      <vt:lpstr>Apresentação do PowerPoint</vt:lpstr>
      <vt:lpstr>1.2 - OUTROS CARISMAS RELACINADOS AO SERVIÇO DA PALAVRA</vt:lpstr>
      <vt:lpstr>CAP. ii – A EFICÁCIA DA PALAVRA ANUNCIADA</vt:lpstr>
      <vt:lpstr>Altíssima dignidade... </vt:lpstr>
      <vt:lpstr>Tg 1, 18.21                   (23)</vt:lpstr>
      <vt:lpstr>(Jo 6,60)       (Jo 6,68)</vt:lpstr>
      <vt:lpstr>Apresentação do PowerPoint</vt:lpstr>
      <vt:lpstr>Apresentação do PowerPoint</vt:lpstr>
      <vt:lpstr>Apresentação do PowerPoint</vt:lpstr>
      <vt:lpstr>Apresentação do PowerPoint</vt:lpstr>
      <vt:lpstr>Apresentação do PowerPoint</vt:lpstr>
      <vt:lpstr>Comentando Mt 10,20...</vt:lpstr>
      <vt:lpstr>Palavra e sacramento não se opõem nem se confundem. </vt:lpstr>
      <vt:lpstr>Cap. III: O MINISTÉRIO DA PALAVRA NO ENSINAMENTO DO CONCÍLIO VATICANO II</vt:lpstr>
      <vt:lpstr>Apresentação do PowerPoint</vt:lpstr>
      <vt:lpstr>Apresentação do PowerPoint</vt:lpstr>
      <vt:lpstr>Apresentação do PowerPoint</vt:lpstr>
      <vt:lpstr>A expressão “ministério da palavra”</vt:lpstr>
      <vt:lpstr>Apresentação do PowerPoint</vt:lpstr>
      <vt:lpstr>Apresentação do PowerPoint</vt:lpstr>
      <vt:lpstr>cân. 1247</vt:lpstr>
      <vt:lpstr>cân. 1248</vt:lpstr>
      <vt:lpstr>cân. 1248</vt:lpstr>
      <vt:lpstr>Cap. IV: O MINISTÉRIO DA PALAVRA NO MAGISTÉRIO ECLESIÁSTICO APÓS O CONCÍLIO VATICANO II</vt:lpstr>
      <vt:lpstr>Documento de Aparecida 253</vt:lpstr>
      <vt:lpstr>A Celebração da Palavra de Deus faz memória do mistério pascal de Cristo, morto e ressuscitado (Doc. 52, n. 12)</vt:lpstr>
      <vt:lpstr>Conferência de Medellin (Dmd, liturgia 14)</vt:lpstr>
      <vt:lpstr>Ministeria Quaedam</vt:lpstr>
      <vt:lpstr>O ministério da palavra no brasil</vt:lpstr>
      <vt:lpstr>O ministério da palavra no brasil</vt:lpstr>
      <vt:lpstr>Instrução Immensae Caritatis, da Congregação para o Culto Divino...</vt:lpstr>
      <vt:lpstr>Exortação Apostólica  Evangelii Nuntiandi (n. 73)</vt:lpstr>
      <vt:lpstr>DOCUMENTO DE PUEBLA (N. 944)</vt:lpstr>
      <vt:lpstr>A Congregação para o Culto Divino, publicou o Diretório para celebrações dominicais na ausência do presbítero (n. 30)</vt:lpstr>
      <vt:lpstr>Doc 43 da cnbb: animação da vida  litúrgica no Brasil</vt:lpstr>
      <vt:lpstr>Doc 43 da cnbb: animação da vida  litúrgica no Brasil</vt:lpstr>
      <vt:lpstr>Doc 43 da cnbb: animação da vida  litúrgica no Brasil</vt:lpstr>
      <vt:lpstr>Documento de Santo Domingo, n. 51</vt:lpstr>
      <vt:lpstr>Documento 52 da CNBB, n. 43</vt:lpstr>
      <vt:lpstr>Apresentação do PowerPoint</vt:lpstr>
      <vt:lpstr>Cap. V   a celebração da palavra de deus</vt:lpstr>
      <vt:lpstr>Dei Verbum 21</vt:lpstr>
      <vt:lpstr>Apresentação do PowerPoint</vt:lpstr>
      <vt:lpstr>Lógica da Revelação (60)</vt:lpstr>
      <vt:lpstr>Toda celebração deve conter os seguintes elementos:     (61.70) </vt:lpstr>
      <vt:lpstr>Presença de Cristo na celebração da palavra</vt:lpstr>
      <vt:lpstr>Apresentação do PowerPoint</vt:lpstr>
      <vt:lpstr>é importante valorizar os gestos e sinais que manifestam a atuação e presença do Cristo que preside essas assembleias:</vt:lpstr>
      <vt:lpstr>Apresentação do PowerPoint</vt:lpstr>
      <vt:lpstr>Levar em conta e assumir a  Analogia sacramental</vt:lpstr>
      <vt:lpstr>Apresentação do PowerPoint</vt:lpstr>
      <vt:lpstr>A resposta está no doc 108, n. 67.</vt:lpstr>
      <vt:lpstr>Algumas indicações quanto a  celebração da palavra</vt:lpstr>
      <vt:lpstr>É importante levar em conta o contexto existencial da comunidade</vt:lpstr>
      <vt:lpstr>Cap.  Vi – ritos da celebração da palavra</vt:lpstr>
      <vt:lpstr>Apresentação do PowerPoint</vt:lpstr>
      <vt:lpstr>Ritos iniciais   (73-76)</vt:lpstr>
      <vt:lpstr>Apresentação do PowerPoint</vt:lpstr>
      <vt:lpstr>Apresentação do PowerPoint</vt:lpstr>
      <vt:lpstr>Liturgia da palavra (77-80)</vt:lpstr>
      <vt:lpstr>Elementos que compõem a LP: </vt:lpstr>
      <vt:lpstr>A Palavra e o Espírito Santo</vt:lpstr>
      <vt:lpstr>Apresentação do PowerPoint</vt:lpstr>
      <vt:lpstr>Coleta fraterna (81)</vt:lpstr>
      <vt:lpstr>Apresentação do PowerPoint</vt:lpstr>
      <vt:lpstr>Louvor e Ação de Graças (82-87)</vt:lpstr>
      <vt:lpstr>Orientações...</vt:lpstr>
      <vt:lpstr>Apresentação do PowerPoint</vt:lpstr>
      <vt:lpstr>Apresentação do PowerPoint</vt:lpstr>
      <vt:lpstr>Apresentação do PowerPoint</vt:lpstr>
      <vt:lpstr>São tantos motivos para louvar o senhor!!!</vt:lpstr>
      <vt:lpstr>Compromisso entre deus e a comunidade</vt:lpstr>
      <vt:lpstr>Apresentação do PowerPoint</vt:lpstr>
      <vt:lpstr>Comunhão eucarística (88-97)</vt:lpstr>
      <vt:lpstr>Rito da comunhão</vt:lpstr>
      <vt:lpstr>Apresentação do PowerPoint</vt:lpstr>
      <vt:lpstr>Pai-Nosso</vt:lpstr>
      <vt:lpstr>Outras indicações para o  rito da comunhão...</vt:lpstr>
      <vt:lpstr>Outras indicações para o  rito da comunhão...</vt:lpstr>
      <vt:lpstr>Apresentação do PowerPoint</vt:lpstr>
      <vt:lpstr>Ritos finais  (98)</vt:lpstr>
      <vt:lpstr>Cap. vii - cp e ofício divino (99-103)</vt:lpstr>
      <vt:lpstr>Cap.  Viii – partilha de alimentos ou ágape fraterno (104-106)</vt:lpstr>
      <vt:lpstr>Apresentação do PowerPoint</vt:lpstr>
      <vt:lpstr>Apresentação do PowerPoint</vt:lpstr>
      <vt:lpstr>Cap. IX – orientações pastorais sobre a cp</vt:lpstr>
      <vt:lpstr>Apresentação do PowerPoint</vt:lpstr>
      <vt:lpstr>Outros ministérios e serviços na cp </vt:lpstr>
      <vt:lpstr>Apresentação do PowerPoint</vt:lpstr>
      <vt:lpstr>Apresentação do PowerPoint</vt:lpstr>
      <vt:lpstr>A preparação da comunidade para a cp (122)</vt:lpstr>
      <vt:lpstr>A preparação da comunidade para a cp (122)</vt:lpstr>
      <vt:lpstr>A preparação da comunidade para a cp (122)</vt:lpstr>
      <vt:lpstr>A escolha dos ministros da palavra (123-124)</vt:lpstr>
      <vt:lpstr>O reconhecimento oficial de ministros leigos</vt:lpstr>
      <vt:lpstr>Apresentação do PowerPoint</vt:lpstr>
      <vt:lpstr>Cap. X - a formação dos ministros e ministras da palavra</vt:lpstr>
      <vt:lpstr>ROTEIRO 1: CELEBRAÇÃO DA PALAVRA DE DEUS </vt:lpstr>
      <vt:lpstr>Apresentação do PowerPoint</vt:lpstr>
      <vt:lpstr>ROTEIRO 3: CELEBRAÇÃO DA PALAVRA E OFÍCIO DIVINO </vt:lpstr>
      <vt:lpstr>ROTEIRO 4: CELEBRAÇÃO D A PALAVrA E OFÍCIO DIVINO COM A COMUNHÃO EUCARÍSTICA</vt:lpstr>
      <vt:lpstr>Anexo: rito para conferir o ministério da palavra</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Ministério e celebração da palavra</dc:title>
  <dc:creator>Pe. Leonardo José Pinheiro</dc:creator>
  <cp:lastModifiedBy>Alcir</cp:lastModifiedBy>
  <cp:revision>237</cp:revision>
  <dcterms:created xsi:type="dcterms:W3CDTF">2019-07-04T12:48:49Z</dcterms:created>
  <dcterms:modified xsi:type="dcterms:W3CDTF">2019-08-25T15:08:42Z</dcterms:modified>
</cp:coreProperties>
</file>